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830" r:id="rId1"/>
  </p:sldMasterIdLst>
  <p:notesMasterIdLst>
    <p:notesMasterId r:id="rId54"/>
  </p:notesMasterIdLst>
  <p:sldIdLst>
    <p:sldId id="576" r:id="rId2"/>
    <p:sldId id="1237" r:id="rId3"/>
    <p:sldId id="1238" r:id="rId4"/>
    <p:sldId id="2491" r:id="rId5"/>
    <p:sldId id="278" r:id="rId6"/>
    <p:sldId id="1236" r:id="rId7"/>
    <p:sldId id="256" r:id="rId8"/>
    <p:sldId id="337" r:id="rId9"/>
    <p:sldId id="339" r:id="rId10"/>
    <p:sldId id="343" r:id="rId11"/>
    <p:sldId id="347" r:id="rId12"/>
    <p:sldId id="348" r:id="rId13"/>
    <p:sldId id="2440" r:id="rId14"/>
    <p:sldId id="2443" r:id="rId15"/>
    <p:sldId id="2428" r:id="rId16"/>
    <p:sldId id="2471" r:id="rId17"/>
    <p:sldId id="2482" r:id="rId18"/>
    <p:sldId id="2483" r:id="rId19"/>
    <p:sldId id="322" r:id="rId20"/>
    <p:sldId id="2439" r:id="rId21"/>
    <p:sldId id="2454" r:id="rId22"/>
    <p:sldId id="2472" r:id="rId23"/>
    <p:sldId id="2473" r:id="rId24"/>
    <p:sldId id="277" r:id="rId25"/>
    <p:sldId id="2474" r:id="rId26"/>
    <p:sldId id="2476" r:id="rId27"/>
    <p:sldId id="2475" r:id="rId28"/>
    <p:sldId id="2477" r:id="rId29"/>
    <p:sldId id="378" r:id="rId30"/>
    <p:sldId id="379" r:id="rId31"/>
    <p:sldId id="381" r:id="rId32"/>
    <p:sldId id="261" r:id="rId33"/>
    <p:sldId id="260" r:id="rId34"/>
    <p:sldId id="2488" r:id="rId35"/>
    <p:sldId id="2489" r:id="rId36"/>
    <p:sldId id="263" r:id="rId37"/>
    <p:sldId id="370" r:id="rId38"/>
    <p:sldId id="371" r:id="rId39"/>
    <p:sldId id="374" r:id="rId40"/>
    <p:sldId id="2481" r:id="rId41"/>
    <p:sldId id="2490" r:id="rId42"/>
    <p:sldId id="634" r:id="rId43"/>
    <p:sldId id="375" r:id="rId44"/>
    <p:sldId id="377" r:id="rId45"/>
    <p:sldId id="406" r:id="rId46"/>
    <p:sldId id="482" r:id="rId47"/>
    <p:sldId id="402" r:id="rId48"/>
    <p:sldId id="403" r:id="rId49"/>
    <p:sldId id="414" r:id="rId50"/>
    <p:sldId id="659" r:id="rId51"/>
    <p:sldId id="661" r:id="rId52"/>
    <p:sldId id="1154"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008A85"/>
    <a:srgbClr val="0054FF"/>
    <a:srgbClr val="00297C"/>
    <a:srgbClr val="002164"/>
    <a:srgbClr val="FF9300"/>
    <a:srgbClr val="002060"/>
    <a:srgbClr val="284B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85398" autoAdjust="0"/>
  </p:normalViewPr>
  <p:slideViewPr>
    <p:cSldViewPr snapToGrid="0" snapToObjects="1">
      <p:cViewPr varScale="1">
        <p:scale>
          <a:sx n="93" d="100"/>
          <a:sy n="93" d="100"/>
        </p:scale>
        <p:origin x="216" y="256"/>
      </p:cViewPr>
      <p:guideLst>
        <p:guide orient="horz" pos="2160"/>
        <p:guide pos="3840"/>
      </p:guideLst>
    </p:cSldViewPr>
  </p:slideViewPr>
  <p:outlineViewPr>
    <p:cViewPr>
      <p:scale>
        <a:sx n="33" d="100"/>
        <a:sy n="33" d="100"/>
      </p:scale>
      <p:origin x="0" y="-25792"/>
    </p:cViewPr>
  </p:outlineViewPr>
  <p:notesTextViewPr>
    <p:cViewPr>
      <p:scale>
        <a:sx n="1" d="1"/>
        <a:sy n="1" d="1"/>
      </p:scale>
      <p:origin x="0" y="0"/>
    </p:cViewPr>
  </p:notesTextViewPr>
  <p:sorterViewPr>
    <p:cViewPr>
      <p:scale>
        <a:sx n="66" d="100"/>
        <a:sy n="66" d="100"/>
      </p:scale>
      <p:origin x="0" y="6060"/>
    </p:cViewPr>
  </p:sorterViewPr>
  <p:notesViewPr>
    <p:cSldViewPr snapToGrid="0" snapToObjects="1">
      <p:cViewPr varScale="1">
        <p:scale>
          <a:sx n="84" d="100"/>
          <a:sy n="84" d="100"/>
        </p:scale>
        <p:origin x="2632"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6D59C3-BCF5-BC45-87ED-AF8758B445C8}" type="datetimeFigureOut">
              <a:rPr lang="en-US" smtClean="0"/>
              <a:t>1/28/25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A2884E-AB51-CE46-B606-030E2D62BAA2}" type="slidenum">
              <a:rPr lang="en-US" smtClean="0"/>
              <a:t>‹#›</a:t>
            </a:fld>
            <a:endParaRPr lang="en-US"/>
          </a:p>
        </p:txBody>
      </p:sp>
    </p:spTree>
    <p:extLst>
      <p:ext uri="{BB962C8B-B14F-4D97-AF65-F5344CB8AC3E}">
        <p14:creationId xmlns:p14="http://schemas.microsoft.com/office/powerpoint/2010/main" val="1507494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en.wikipedia.org/wiki/Stacheldraht"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en.wikipedia.org/wiki/DoS_attack#_note-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accent2">
                  <a:lumMod val="75000"/>
                </a:schemeClr>
              </a:solidFill>
            </a:endParaRPr>
          </a:p>
        </p:txBody>
      </p:sp>
      <p:sp>
        <p:nvSpPr>
          <p:cNvPr id="4" name="Slide Number Placeholder 3"/>
          <p:cNvSpPr>
            <a:spLocks noGrp="1"/>
          </p:cNvSpPr>
          <p:nvPr>
            <p:ph type="sldNum" sz="quarter" idx="10"/>
          </p:nvPr>
        </p:nvSpPr>
        <p:spPr/>
        <p:txBody>
          <a:bodyPr/>
          <a:lstStyle/>
          <a:p>
            <a:fld id="{74A2884E-AB51-CE46-B606-030E2D62BAA2}" type="slidenum">
              <a:rPr lang="en-US" smtClean="0"/>
              <a:t>0</a:t>
            </a:fld>
            <a:endParaRPr lang="en-US"/>
          </a:p>
        </p:txBody>
      </p:sp>
    </p:spTree>
    <p:extLst>
      <p:ext uri="{BB962C8B-B14F-4D97-AF65-F5344CB8AC3E}">
        <p14:creationId xmlns:p14="http://schemas.microsoft.com/office/powerpoint/2010/main" val="3806040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6FA9E94-A678-5E46-AF56-B806DA97FA4B}"/>
              </a:ext>
            </a:extLst>
          </p:cNvPr>
          <p:cNvSpPr>
            <a:spLocks noGrp="1" noChangeArrowheads="1"/>
          </p:cNvSpPr>
          <p:nvPr>
            <p:ph type="sldNum" sz="quarter" idx="5"/>
          </p:nvPr>
        </p:nvSpPr>
        <p:spPr>
          <a:ln/>
        </p:spPr>
        <p:txBody>
          <a:bodyPr/>
          <a:lstStyle/>
          <a:p>
            <a:fld id="{6DF21844-65A9-684B-9236-AEEA567E2538}" type="slidenum">
              <a:rPr lang="en-GB" altLang="en-US"/>
              <a:pPr/>
              <a:t>23</a:t>
            </a:fld>
            <a:endParaRPr lang="en-GB" altLang="en-US"/>
          </a:p>
        </p:txBody>
      </p:sp>
      <p:sp>
        <p:nvSpPr>
          <p:cNvPr id="93186" name="Rectangle 2">
            <a:extLst>
              <a:ext uri="{FF2B5EF4-FFF2-40B4-BE49-F238E27FC236}">
                <a16:creationId xmlns:a16="http://schemas.microsoft.com/office/drawing/2014/main" id="{975DED06-DA22-A248-8148-ECFE6F92FBDC}"/>
              </a:ext>
            </a:extLst>
          </p:cNvPr>
          <p:cNvSpPr>
            <a:spLocks noGrp="1" noRot="1" noChangeAspect="1" noChangeArrowheads="1" noTextEdit="1"/>
          </p:cNvSpPr>
          <p:nvPr>
            <p:ph type="sldImg"/>
          </p:nvPr>
        </p:nvSpPr>
        <p:spPr>
          <a:ln/>
        </p:spPr>
      </p:sp>
      <p:sp>
        <p:nvSpPr>
          <p:cNvPr id="93187" name="Rectangle 3">
            <a:extLst>
              <a:ext uri="{FF2B5EF4-FFF2-40B4-BE49-F238E27FC236}">
                <a16:creationId xmlns:a16="http://schemas.microsoft.com/office/drawing/2014/main" id="{3F0ED348-0882-0242-8F39-30C359541440}"/>
              </a:ext>
            </a:extLst>
          </p:cNvPr>
          <p:cNvSpPr>
            <a:spLocks noGrp="1" noChangeArrowheads="1"/>
          </p:cNvSpPr>
          <p:nvPr>
            <p:ph type="body" idx="1"/>
          </p:nvPr>
        </p:nvSpPr>
        <p:spPr/>
        <p:txBody>
          <a:bodyPr/>
          <a:lstStyle/>
          <a:p>
            <a:r>
              <a:rPr lang="en-US" altLang="en-US"/>
              <a:t>A method employing experimentation, evaluation, and trial-and-error methods to learn, discover, understand, or solve problems. </a:t>
            </a:r>
          </a:p>
          <a:p>
            <a:r>
              <a:rPr lang="en-US" altLang="en-US"/>
              <a:t>In DDB Heuristic  work on simulate all possible solution by creating a space of strategies and then try to find the best solution.</a:t>
            </a:r>
          </a:p>
          <a:p>
            <a:endParaRPr lang="en-US" altLang="en-US"/>
          </a:p>
        </p:txBody>
      </p:sp>
    </p:spTree>
    <p:extLst>
      <p:ext uri="{BB962C8B-B14F-4D97-AF65-F5344CB8AC3E}">
        <p14:creationId xmlns:p14="http://schemas.microsoft.com/office/powerpoint/2010/main" val="254146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AF64049-2157-8547-B9B2-97A9F0369107}"/>
              </a:ext>
            </a:extLst>
          </p:cNvPr>
          <p:cNvSpPr>
            <a:spLocks noGrp="1" noChangeArrowheads="1"/>
          </p:cNvSpPr>
          <p:nvPr>
            <p:ph type="sldNum" sz="quarter" idx="5"/>
          </p:nvPr>
        </p:nvSpPr>
        <p:spPr>
          <a:ln/>
        </p:spPr>
        <p:txBody>
          <a:bodyPr/>
          <a:lstStyle/>
          <a:p>
            <a:fld id="{6DDF10EA-6EFF-D845-B5F2-5D890D7A6A0D}" type="slidenum">
              <a:rPr lang="en-US" altLang="en-US"/>
              <a:pPr/>
              <a:t>32</a:t>
            </a:fld>
            <a:endParaRPr lang="en-US" altLang="en-US"/>
          </a:p>
        </p:txBody>
      </p:sp>
      <p:sp>
        <p:nvSpPr>
          <p:cNvPr id="12290" name="Rectangle 2">
            <a:extLst>
              <a:ext uri="{FF2B5EF4-FFF2-40B4-BE49-F238E27FC236}">
                <a16:creationId xmlns:a16="http://schemas.microsoft.com/office/drawing/2014/main" id="{A9A6AAA6-42C5-5E46-94C7-8C52223152AD}"/>
              </a:ext>
            </a:extLst>
          </p:cNvPr>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2291" name="Rectangle 3">
            <a:extLst>
              <a:ext uri="{FF2B5EF4-FFF2-40B4-BE49-F238E27FC236}">
                <a16:creationId xmlns:a16="http://schemas.microsoft.com/office/drawing/2014/main" id="{66C1FC12-6538-5645-B2BE-071C30914B45}"/>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461047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D42DCEC-DED7-C741-94BE-A26B8AE05679}"/>
              </a:ext>
            </a:extLst>
          </p:cNvPr>
          <p:cNvSpPr>
            <a:spLocks noGrp="1" noChangeArrowheads="1"/>
          </p:cNvSpPr>
          <p:nvPr>
            <p:ph type="sldNum" sz="quarter" idx="5"/>
          </p:nvPr>
        </p:nvSpPr>
        <p:spPr>
          <a:ln/>
        </p:spPr>
        <p:txBody>
          <a:bodyPr/>
          <a:lstStyle/>
          <a:p>
            <a:fld id="{17BBCF5C-B1A0-A446-8271-09A648B802F2}" type="slidenum">
              <a:rPr lang="en-US" altLang="en-US"/>
              <a:pPr/>
              <a:t>33</a:t>
            </a:fld>
            <a:endParaRPr lang="en-US" altLang="en-US"/>
          </a:p>
        </p:txBody>
      </p:sp>
      <p:sp>
        <p:nvSpPr>
          <p:cNvPr id="14338" name="Rectangle 2">
            <a:extLst>
              <a:ext uri="{FF2B5EF4-FFF2-40B4-BE49-F238E27FC236}">
                <a16:creationId xmlns:a16="http://schemas.microsoft.com/office/drawing/2014/main" id="{C4FC7AC5-9108-4C4F-A8E1-47944CE99278}"/>
              </a:ext>
            </a:extLst>
          </p:cNvPr>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4339" name="Rectangle 3">
            <a:extLst>
              <a:ext uri="{FF2B5EF4-FFF2-40B4-BE49-F238E27FC236}">
                <a16:creationId xmlns:a16="http://schemas.microsoft.com/office/drawing/2014/main" id="{54F0AABF-EFA0-CD4F-A4FC-7FEC257EE9BA}"/>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782659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E89F2EC-5026-2F4A-A5BE-1D7DE3C5525F}"/>
              </a:ext>
            </a:extLst>
          </p:cNvPr>
          <p:cNvSpPr>
            <a:spLocks noGrp="1" noChangeArrowheads="1"/>
          </p:cNvSpPr>
          <p:nvPr>
            <p:ph type="sldNum" sz="quarter" idx="5"/>
          </p:nvPr>
        </p:nvSpPr>
        <p:spPr>
          <a:ln/>
        </p:spPr>
        <p:txBody>
          <a:bodyPr/>
          <a:lstStyle/>
          <a:p>
            <a:fld id="{4F440A26-C680-1740-8B72-2D9D2D3E1F06}" type="slidenum">
              <a:rPr lang="en-US" altLang="en-US"/>
              <a:pPr/>
              <a:t>34</a:t>
            </a:fld>
            <a:endParaRPr lang="en-US" altLang="en-US"/>
          </a:p>
        </p:txBody>
      </p:sp>
      <p:sp>
        <p:nvSpPr>
          <p:cNvPr id="16386" name="Rectangle 2">
            <a:extLst>
              <a:ext uri="{FF2B5EF4-FFF2-40B4-BE49-F238E27FC236}">
                <a16:creationId xmlns:a16="http://schemas.microsoft.com/office/drawing/2014/main" id="{80D19C6A-631B-F243-BA39-F1442FEA3377}"/>
              </a:ext>
            </a:extLst>
          </p:cNvPr>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6387" name="Rectangle 3">
            <a:extLst>
              <a:ext uri="{FF2B5EF4-FFF2-40B4-BE49-F238E27FC236}">
                <a16:creationId xmlns:a16="http://schemas.microsoft.com/office/drawing/2014/main" id="{C7435A41-169A-B242-8630-B8A908260C14}"/>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84850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9AB366D-5ABD-B64B-9886-2460467D61EA}"/>
              </a:ext>
            </a:extLst>
          </p:cNvPr>
          <p:cNvSpPr>
            <a:spLocks noGrp="1" noChangeArrowheads="1"/>
          </p:cNvSpPr>
          <p:nvPr>
            <p:ph type="sldNum" sz="quarter" idx="5"/>
          </p:nvPr>
        </p:nvSpPr>
        <p:spPr>
          <a:ln/>
        </p:spPr>
        <p:txBody>
          <a:bodyPr/>
          <a:lstStyle/>
          <a:p>
            <a:fld id="{D584C09E-8F5C-8E4F-B045-151FA28B38BB}" type="slidenum">
              <a:rPr lang="en-US" altLang="en-US"/>
              <a:pPr/>
              <a:t>35</a:t>
            </a:fld>
            <a:endParaRPr lang="en-US" altLang="en-US"/>
          </a:p>
        </p:txBody>
      </p:sp>
      <p:sp>
        <p:nvSpPr>
          <p:cNvPr id="18434" name="Rectangle 2">
            <a:extLst>
              <a:ext uri="{FF2B5EF4-FFF2-40B4-BE49-F238E27FC236}">
                <a16:creationId xmlns:a16="http://schemas.microsoft.com/office/drawing/2014/main" id="{B9ED1726-2B77-CB4E-AA24-EFCAB73A83E9}"/>
              </a:ext>
            </a:extLst>
          </p:cNvPr>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8435" name="Rectangle 3">
            <a:extLst>
              <a:ext uri="{FF2B5EF4-FFF2-40B4-BE49-F238E27FC236}">
                <a16:creationId xmlns:a16="http://schemas.microsoft.com/office/drawing/2014/main" id="{BA2C1652-4839-D545-A593-CF03EAA55750}"/>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723528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5B2E5936-40BF-964B-A1DC-63FE006FE41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2400" b="1">
                <a:solidFill>
                  <a:srgbClr val="00279F"/>
                </a:solidFill>
                <a:latin typeface="Batang" panose="02030600000101010101" pitchFamily="18" charset="-127"/>
              </a:defRPr>
            </a:lvl1pPr>
            <a:lvl2pPr marL="742950" indent="-285750" defTabSz="927100">
              <a:defRPr sz="2400" b="1">
                <a:solidFill>
                  <a:srgbClr val="00279F"/>
                </a:solidFill>
                <a:latin typeface="Batang" panose="02030600000101010101" pitchFamily="18" charset="-127"/>
              </a:defRPr>
            </a:lvl2pPr>
            <a:lvl3pPr marL="1143000" indent="-228600" defTabSz="927100">
              <a:defRPr sz="2400" b="1">
                <a:solidFill>
                  <a:srgbClr val="00279F"/>
                </a:solidFill>
                <a:latin typeface="Batang" panose="02030600000101010101" pitchFamily="18" charset="-127"/>
              </a:defRPr>
            </a:lvl3pPr>
            <a:lvl4pPr marL="1600200" indent="-228600" defTabSz="927100">
              <a:defRPr sz="2400" b="1">
                <a:solidFill>
                  <a:srgbClr val="00279F"/>
                </a:solidFill>
                <a:latin typeface="Batang" panose="02030600000101010101" pitchFamily="18" charset="-127"/>
              </a:defRPr>
            </a:lvl4pPr>
            <a:lvl5pPr marL="2057400" indent="-228600" defTabSz="927100">
              <a:defRPr sz="2400" b="1">
                <a:solidFill>
                  <a:srgbClr val="00279F"/>
                </a:solidFill>
                <a:latin typeface="Batang" panose="02030600000101010101" pitchFamily="18" charset="-127"/>
              </a:defRPr>
            </a:lvl5pPr>
            <a:lvl6pPr marL="2514600" indent="-228600" algn="ctr" defTabSz="927100" eaLnBrk="0" fontAlgn="base" hangingPunct="0">
              <a:spcBef>
                <a:spcPct val="0"/>
              </a:spcBef>
              <a:spcAft>
                <a:spcPct val="0"/>
              </a:spcAft>
              <a:defRPr sz="2400" b="1">
                <a:solidFill>
                  <a:srgbClr val="00279F"/>
                </a:solidFill>
                <a:latin typeface="Batang" panose="02030600000101010101" pitchFamily="18" charset="-127"/>
              </a:defRPr>
            </a:lvl6pPr>
            <a:lvl7pPr marL="2971800" indent="-228600" algn="ctr" defTabSz="927100" eaLnBrk="0" fontAlgn="base" hangingPunct="0">
              <a:spcBef>
                <a:spcPct val="0"/>
              </a:spcBef>
              <a:spcAft>
                <a:spcPct val="0"/>
              </a:spcAft>
              <a:defRPr sz="2400" b="1">
                <a:solidFill>
                  <a:srgbClr val="00279F"/>
                </a:solidFill>
                <a:latin typeface="Batang" panose="02030600000101010101" pitchFamily="18" charset="-127"/>
              </a:defRPr>
            </a:lvl7pPr>
            <a:lvl8pPr marL="3429000" indent="-228600" algn="ctr" defTabSz="927100" eaLnBrk="0" fontAlgn="base" hangingPunct="0">
              <a:spcBef>
                <a:spcPct val="0"/>
              </a:spcBef>
              <a:spcAft>
                <a:spcPct val="0"/>
              </a:spcAft>
              <a:defRPr sz="2400" b="1">
                <a:solidFill>
                  <a:srgbClr val="00279F"/>
                </a:solidFill>
                <a:latin typeface="Batang" panose="02030600000101010101" pitchFamily="18" charset="-127"/>
              </a:defRPr>
            </a:lvl8pPr>
            <a:lvl9pPr marL="3886200" indent="-228600" algn="ctr" defTabSz="927100" eaLnBrk="0" fontAlgn="base" hangingPunct="0">
              <a:spcBef>
                <a:spcPct val="0"/>
              </a:spcBef>
              <a:spcAft>
                <a:spcPct val="0"/>
              </a:spcAft>
              <a:defRPr sz="2400" b="1">
                <a:solidFill>
                  <a:srgbClr val="00279F"/>
                </a:solidFill>
                <a:latin typeface="Batang" panose="02030600000101010101" pitchFamily="18" charset="-127"/>
              </a:defRPr>
            </a:lvl9pPr>
          </a:lstStyle>
          <a:p>
            <a:fld id="{E25F3588-85C9-664E-B741-7B84CF249A4F}" type="slidenum">
              <a:rPr lang="en-US" altLang="zh-CN" sz="1100" b="0">
                <a:solidFill>
                  <a:schemeClr val="tx1"/>
                </a:solidFill>
                <a:latin typeface="Times New Roman" panose="02020603050405020304" pitchFamily="18" charset="0"/>
              </a:rPr>
              <a:pPr/>
              <a:t>36</a:t>
            </a:fld>
            <a:endParaRPr lang="en-US" altLang="zh-CN" sz="1100" b="0">
              <a:solidFill>
                <a:schemeClr val="tx1"/>
              </a:solidFill>
              <a:latin typeface="Times New Roman" panose="02020603050405020304" pitchFamily="18" charset="0"/>
            </a:endParaRPr>
          </a:p>
        </p:txBody>
      </p:sp>
      <p:sp>
        <p:nvSpPr>
          <p:cNvPr id="35843" name="Rectangle 2">
            <a:extLst>
              <a:ext uri="{FF2B5EF4-FFF2-40B4-BE49-F238E27FC236}">
                <a16:creationId xmlns:a16="http://schemas.microsoft.com/office/drawing/2014/main" id="{3C16D9D8-BE72-F043-A8FC-BDE7A73329C0}"/>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FE7A3292-D01F-4848-84D3-8F82BEBD96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a:p>
        </p:txBody>
      </p:sp>
    </p:spTree>
    <p:extLst>
      <p:ext uri="{BB962C8B-B14F-4D97-AF65-F5344CB8AC3E}">
        <p14:creationId xmlns:p14="http://schemas.microsoft.com/office/powerpoint/2010/main" val="268808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A865824F-EEBE-BA44-8F0E-93D97C08BD33}"/>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5363">
              <a:defRPr sz="2400" b="1">
                <a:solidFill>
                  <a:srgbClr val="00279F"/>
                </a:solidFill>
                <a:latin typeface="Batang" panose="02030600000101010101" pitchFamily="18" charset="-127"/>
              </a:defRPr>
            </a:lvl1pPr>
            <a:lvl2pPr marL="742950" indent="-285750" defTabSz="995363">
              <a:defRPr sz="2400" b="1">
                <a:solidFill>
                  <a:srgbClr val="00279F"/>
                </a:solidFill>
                <a:latin typeface="Batang" panose="02030600000101010101" pitchFamily="18" charset="-127"/>
              </a:defRPr>
            </a:lvl2pPr>
            <a:lvl3pPr marL="1143000" indent="-228600" defTabSz="995363">
              <a:defRPr sz="2400" b="1">
                <a:solidFill>
                  <a:srgbClr val="00279F"/>
                </a:solidFill>
                <a:latin typeface="Batang" panose="02030600000101010101" pitchFamily="18" charset="-127"/>
              </a:defRPr>
            </a:lvl3pPr>
            <a:lvl4pPr marL="1600200" indent="-228600" defTabSz="995363">
              <a:defRPr sz="2400" b="1">
                <a:solidFill>
                  <a:srgbClr val="00279F"/>
                </a:solidFill>
                <a:latin typeface="Batang" panose="02030600000101010101" pitchFamily="18" charset="-127"/>
              </a:defRPr>
            </a:lvl4pPr>
            <a:lvl5pPr marL="2057400" indent="-228600" defTabSz="995363">
              <a:defRPr sz="2400" b="1">
                <a:solidFill>
                  <a:srgbClr val="00279F"/>
                </a:solidFill>
                <a:latin typeface="Batang" panose="02030600000101010101" pitchFamily="18" charset="-127"/>
              </a:defRPr>
            </a:lvl5pPr>
            <a:lvl6pPr marL="2514600" indent="-228600" algn="ctr" defTabSz="995363" eaLnBrk="0" fontAlgn="base" hangingPunct="0">
              <a:spcBef>
                <a:spcPct val="0"/>
              </a:spcBef>
              <a:spcAft>
                <a:spcPct val="0"/>
              </a:spcAft>
              <a:defRPr sz="2400" b="1">
                <a:solidFill>
                  <a:srgbClr val="00279F"/>
                </a:solidFill>
                <a:latin typeface="Batang" panose="02030600000101010101" pitchFamily="18" charset="-127"/>
              </a:defRPr>
            </a:lvl6pPr>
            <a:lvl7pPr marL="2971800" indent="-228600" algn="ctr" defTabSz="995363" eaLnBrk="0" fontAlgn="base" hangingPunct="0">
              <a:spcBef>
                <a:spcPct val="0"/>
              </a:spcBef>
              <a:spcAft>
                <a:spcPct val="0"/>
              </a:spcAft>
              <a:defRPr sz="2400" b="1">
                <a:solidFill>
                  <a:srgbClr val="00279F"/>
                </a:solidFill>
                <a:latin typeface="Batang" panose="02030600000101010101" pitchFamily="18" charset="-127"/>
              </a:defRPr>
            </a:lvl7pPr>
            <a:lvl8pPr marL="3429000" indent="-228600" algn="ctr" defTabSz="995363" eaLnBrk="0" fontAlgn="base" hangingPunct="0">
              <a:spcBef>
                <a:spcPct val="0"/>
              </a:spcBef>
              <a:spcAft>
                <a:spcPct val="0"/>
              </a:spcAft>
              <a:defRPr sz="2400" b="1">
                <a:solidFill>
                  <a:srgbClr val="00279F"/>
                </a:solidFill>
                <a:latin typeface="Batang" panose="02030600000101010101" pitchFamily="18" charset="-127"/>
              </a:defRPr>
            </a:lvl8pPr>
            <a:lvl9pPr marL="3886200" indent="-228600" algn="ctr" defTabSz="995363" eaLnBrk="0" fontAlgn="base" hangingPunct="0">
              <a:spcBef>
                <a:spcPct val="0"/>
              </a:spcBef>
              <a:spcAft>
                <a:spcPct val="0"/>
              </a:spcAft>
              <a:defRPr sz="2400" b="1">
                <a:solidFill>
                  <a:srgbClr val="00279F"/>
                </a:solidFill>
                <a:latin typeface="Batang" panose="02030600000101010101" pitchFamily="18" charset="-127"/>
              </a:defRPr>
            </a:lvl9pPr>
          </a:lstStyle>
          <a:p>
            <a:r>
              <a:rPr lang="en-US" altLang="en-US" sz="1100" b="0">
                <a:solidFill>
                  <a:schemeClr val="tx1"/>
                </a:solidFill>
                <a:latin typeface="Times New Roman" panose="02020603050405020304" pitchFamily="18" charset="0"/>
                <a:ea typeface="ヒラギノ角ゴ Pro W3" panose="020B0300000000000000" pitchFamily="34" charset="-128"/>
              </a:rPr>
              <a:t>CS166: Computer Networks</a:t>
            </a:r>
          </a:p>
        </p:txBody>
      </p:sp>
      <p:sp>
        <p:nvSpPr>
          <p:cNvPr id="36867" name="Rectangle 7">
            <a:extLst>
              <a:ext uri="{FF2B5EF4-FFF2-40B4-BE49-F238E27FC236}">
                <a16:creationId xmlns:a16="http://schemas.microsoft.com/office/drawing/2014/main" id="{88C8C85B-BD60-CC4E-B058-DF37185548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5363">
              <a:defRPr sz="2400" b="1">
                <a:solidFill>
                  <a:srgbClr val="00279F"/>
                </a:solidFill>
                <a:latin typeface="Batang" panose="02030600000101010101" pitchFamily="18" charset="-127"/>
              </a:defRPr>
            </a:lvl1pPr>
            <a:lvl2pPr marL="742950" indent="-285750" defTabSz="995363">
              <a:defRPr sz="2400" b="1">
                <a:solidFill>
                  <a:srgbClr val="00279F"/>
                </a:solidFill>
                <a:latin typeface="Batang" panose="02030600000101010101" pitchFamily="18" charset="-127"/>
              </a:defRPr>
            </a:lvl2pPr>
            <a:lvl3pPr marL="1143000" indent="-228600" defTabSz="995363">
              <a:defRPr sz="2400" b="1">
                <a:solidFill>
                  <a:srgbClr val="00279F"/>
                </a:solidFill>
                <a:latin typeface="Batang" panose="02030600000101010101" pitchFamily="18" charset="-127"/>
              </a:defRPr>
            </a:lvl3pPr>
            <a:lvl4pPr marL="1600200" indent="-228600" defTabSz="995363">
              <a:defRPr sz="2400" b="1">
                <a:solidFill>
                  <a:srgbClr val="00279F"/>
                </a:solidFill>
                <a:latin typeface="Batang" panose="02030600000101010101" pitchFamily="18" charset="-127"/>
              </a:defRPr>
            </a:lvl4pPr>
            <a:lvl5pPr marL="2057400" indent="-228600" defTabSz="995363">
              <a:defRPr sz="2400" b="1">
                <a:solidFill>
                  <a:srgbClr val="00279F"/>
                </a:solidFill>
                <a:latin typeface="Batang" panose="02030600000101010101" pitchFamily="18" charset="-127"/>
              </a:defRPr>
            </a:lvl5pPr>
            <a:lvl6pPr marL="2514600" indent="-228600" algn="ctr" defTabSz="995363" eaLnBrk="0" fontAlgn="base" hangingPunct="0">
              <a:spcBef>
                <a:spcPct val="0"/>
              </a:spcBef>
              <a:spcAft>
                <a:spcPct val="0"/>
              </a:spcAft>
              <a:defRPr sz="2400" b="1">
                <a:solidFill>
                  <a:srgbClr val="00279F"/>
                </a:solidFill>
                <a:latin typeface="Batang" panose="02030600000101010101" pitchFamily="18" charset="-127"/>
              </a:defRPr>
            </a:lvl6pPr>
            <a:lvl7pPr marL="2971800" indent="-228600" algn="ctr" defTabSz="995363" eaLnBrk="0" fontAlgn="base" hangingPunct="0">
              <a:spcBef>
                <a:spcPct val="0"/>
              </a:spcBef>
              <a:spcAft>
                <a:spcPct val="0"/>
              </a:spcAft>
              <a:defRPr sz="2400" b="1">
                <a:solidFill>
                  <a:srgbClr val="00279F"/>
                </a:solidFill>
                <a:latin typeface="Batang" panose="02030600000101010101" pitchFamily="18" charset="-127"/>
              </a:defRPr>
            </a:lvl7pPr>
            <a:lvl8pPr marL="3429000" indent="-228600" algn="ctr" defTabSz="995363" eaLnBrk="0" fontAlgn="base" hangingPunct="0">
              <a:spcBef>
                <a:spcPct val="0"/>
              </a:spcBef>
              <a:spcAft>
                <a:spcPct val="0"/>
              </a:spcAft>
              <a:defRPr sz="2400" b="1">
                <a:solidFill>
                  <a:srgbClr val="00279F"/>
                </a:solidFill>
                <a:latin typeface="Batang" panose="02030600000101010101" pitchFamily="18" charset="-127"/>
              </a:defRPr>
            </a:lvl8pPr>
            <a:lvl9pPr marL="3886200" indent="-228600" algn="ctr" defTabSz="995363" eaLnBrk="0" fontAlgn="base" hangingPunct="0">
              <a:spcBef>
                <a:spcPct val="0"/>
              </a:spcBef>
              <a:spcAft>
                <a:spcPct val="0"/>
              </a:spcAft>
              <a:defRPr sz="2400" b="1">
                <a:solidFill>
                  <a:srgbClr val="00279F"/>
                </a:solidFill>
                <a:latin typeface="Batang" panose="02030600000101010101" pitchFamily="18" charset="-127"/>
              </a:defRPr>
            </a:lvl9pPr>
          </a:lstStyle>
          <a:p>
            <a:fld id="{151EE835-983E-7544-BC3B-6EE93ADF9F74}" type="slidenum">
              <a:rPr lang="en-US" altLang="en-US" sz="1100" b="0">
                <a:solidFill>
                  <a:schemeClr val="tx1"/>
                </a:solidFill>
                <a:latin typeface="Times New Roman" panose="02020603050405020304" pitchFamily="18" charset="0"/>
                <a:ea typeface="ヒラギノ角ゴ Pro W3" panose="020B0300000000000000" pitchFamily="34" charset="-128"/>
              </a:rPr>
              <a:pPr/>
              <a:t>37</a:t>
            </a:fld>
            <a:endParaRPr lang="en-US" altLang="en-US" sz="1100" b="0">
              <a:solidFill>
                <a:schemeClr val="tx1"/>
              </a:solidFill>
              <a:latin typeface="Times New Roman" panose="02020603050405020304" pitchFamily="18" charset="0"/>
              <a:ea typeface="ヒラギノ角ゴ Pro W3" panose="020B0300000000000000" pitchFamily="34" charset="-128"/>
            </a:endParaRPr>
          </a:p>
        </p:txBody>
      </p:sp>
      <p:sp>
        <p:nvSpPr>
          <p:cNvPr id="36868" name="Rectangle 2">
            <a:extLst>
              <a:ext uri="{FF2B5EF4-FFF2-40B4-BE49-F238E27FC236}">
                <a16:creationId xmlns:a16="http://schemas.microsoft.com/office/drawing/2014/main" id="{2B81814A-1520-B447-9865-4A8411F186A4}"/>
              </a:ext>
            </a:extLst>
          </p:cNvPr>
          <p:cNvSpPr>
            <a:spLocks noGrp="1" noRot="1" noChangeAspect="1" noChangeArrowheads="1" noTextEdit="1"/>
          </p:cNvSpPr>
          <p:nvPr>
            <p:ph type="sldImg"/>
          </p:nvPr>
        </p:nvSpPr>
        <p:spPr>
          <a:ln/>
        </p:spPr>
      </p:sp>
      <p:sp>
        <p:nvSpPr>
          <p:cNvPr id="36869" name="Rectangle 3">
            <a:extLst>
              <a:ext uri="{FF2B5EF4-FFF2-40B4-BE49-F238E27FC236}">
                <a16:creationId xmlns:a16="http://schemas.microsoft.com/office/drawing/2014/main" id="{B2430022-6067-7E4F-BD15-74B406C012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IPv6 does not use ARP, and ARP is instead replaced by Neighbor Discovery Protocol.</a:t>
            </a:r>
          </a:p>
          <a:p>
            <a:pPr eaLnBrk="1" hangingPunct="1"/>
            <a:endParaRPr lang="it-IT" altLang="en-US"/>
          </a:p>
        </p:txBody>
      </p:sp>
    </p:spTree>
    <p:extLst>
      <p:ext uri="{BB962C8B-B14F-4D97-AF65-F5344CB8AC3E}">
        <p14:creationId xmlns:p14="http://schemas.microsoft.com/office/powerpoint/2010/main" val="1940340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01365EF9-BD65-C34C-B8BE-3020F4642953}"/>
              </a:ext>
            </a:extLst>
          </p:cNvPr>
          <p:cNvSpPr>
            <a:spLocks noGrp="1" noRot="1" noChangeAspect="1" noTextEdit="1"/>
          </p:cNvSpPr>
          <p:nvPr>
            <p:ph type="sldImg"/>
          </p:nvPr>
        </p:nvSpPr>
        <p:spPr>
          <a:ln/>
        </p:spPr>
      </p:sp>
      <p:sp>
        <p:nvSpPr>
          <p:cNvPr id="83971" name="Notes Placeholder 2">
            <a:extLst>
              <a:ext uri="{FF2B5EF4-FFF2-40B4-BE49-F238E27FC236}">
                <a16:creationId xmlns:a16="http://schemas.microsoft.com/office/drawing/2014/main" id="{5713A37C-097B-6642-BF41-41B0125BA74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3972" name="Slide Number Placeholder 3">
            <a:extLst>
              <a:ext uri="{FF2B5EF4-FFF2-40B4-BE49-F238E27FC236}">
                <a16:creationId xmlns:a16="http://schemas.microsoft.com/office/drawing/2014/main" id="{D3D7A87F-0C20-1840-B90A-2F265CDDB2C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anose="02020603050405020304" pitchFamily="18" charset="0"/>
                <a:ea typeface="ＭＳ Ｐゴシック" panose="020B0600070205080204" pitchFamily="34" charset="-128"/>
              </a:defRPr>
            </a:lvl1pPr>
            <a:lvl2pPr marL="742950" indent="-285750" eaLnBrk="0" hangingPunct="0">
              <a:defRPr sz="2000">
                <a:solidFill>
                  <a:srgbClr val="FFFFFF"/>
                </a:solidFill>
                <a:latin typeface="Times New Roman" panose="02020603050405020304" pitchFamily="18" charset="0"/>
                <a:ea typeface="ＭＳ Ｐゴシック" panose="020B0600070205080204" pitchFamily="34" charset="-128"/>
              </a:defRPr>
            </a:lvl2pPr>
            <a:lvl3pPr marL="1143000" indent="-228600" eaLnBrk="0" hangingPunct="0">
              <a:defRPr sz="2000">
                <a:solidFill>
                  <a:srgbClr val="FFFFFF"/>
                </a:solidFill>
                <a:latin typeface="Times New Roman" panose="02020603050405020304" pitchFamily="18" charset="0"/>
                <a:ea typeface="ＭＳ Ｐゴシック" panose="020B0600070205080204" pitchFamily="34" charset="-128"/>
              </a:defRPr>
            </a:lvl3pPr>
            <a:lvl4pPr marL="1600200" indent="-228600" eaLnBrk="0" hangingPunct="0">
              <a:defRPr sz="2000">
                <a:solidFill>
                  <a:srgbClr val="FFFFFF"/>
                </a:solidFill>
                <a:latin typeface="Times New Roman" panose="02020603050405020304" pitchFamily="18" charset="0"/>
                <a:ea typeface="ＭＳ Ｐゴシック" panose="020B0600070205080204" pitchFamily="34" charset="-128"/>
              </a:defRPr>
            </a:lvl4pPr>
            <a:lvl5pPr marL="2057400" indent="-228600" eaLnBrk="0" hangingPunct="0">
              <a:defRPr sz="2000">
                <a:solidFill>
                  <a:srgbClr val="FFFFFF"/>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ea typeface="ＭＳ Ｐゴシック" panose="020B0600070205080204" pitchFamily="34" charset="-128"/>
              </a:defRPr>
            </a:lvl9pPr>
          </a:lstStyle>
          <a:p>
            <a:pPr eaLnBrk="1" hangingPunct="1"/>
            <a:fld id="{855989DC-3FB5-6142-8005-31B87B649099}" type="slidenum">
              <a:rPr lang="en-US" altLang="en-US" sz="1200">
                <a:solidFill>
                  <a:schemeClr val="tx1"/>
                </a:solidFill>
              </a:rPr>
              <a:pPr eaLnBrk="1" hangingPunct="1"/>
              <a:t>41</a:t>
            </a:fld>
            <a:endParaRPr lang="en-US" altLang="en-US" sz="1200">
              <a:solidFill>
                <a:schemeClr val="tx1"/>
              </a:solidFill>
            </a:endParaRPr>
          </a:p>
        </p:txBody>
      </p:sp>
    </p:spTree>
    <p:extLst>
      <p:ext uri="{BB962C8B-B14F-4D97-AF65-F5344CB8AC3E}">
        <p14:creationId xmlns:p14="http://schemas.microsoft.com/office/powerpoint/2010/main" val="9651835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711543DC-5CBE-DA46-87B8-D7A9AA20AB9D}"/>
              </a:ext>
            </a:extLst>
          </p:cNvPr>
          <p:cNvSpPr>
            <a:spLocks noGrp="1" noRot="1" noChangeAspect="1" noTextEdit="1"/>
          </p:cNvSpPr>
          <p:nvPr>
            <p:ph type="sldImg"/>
          </p:nvPr>
        </p:nvSpPr>
        <p:spPr>
          <a:ln/>
        </p:spPr>
      </p:sp>
      <p:sp>
        <p:nvSpPr>
          <p:cNvPr id="86019" name="Notes Placeholder 2">
            <a:extLst>
              <a:ext uri="{FF2B5EF4-FFF2-40B4-BE49-F238E27FC236}">
                <a16:creationId xmlns:a16="http://schemas.microsoft.com/office/drawing/2014/main" id="{067819CE-2AA0-A24B-8072-65719C412BC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6020" name="Slide Number Placeholder 3">
            <a:extLst>
              <a:ext uri="{FF2B5EF4-FFF2-40B4-BE49-F238E27FC236}">
                <a16:creationId xmlns:a16="http://schemas.microsoft.com/office/drawing/2014/main" id="{CC273D18-BD4C-B341-BB2A-25110A00C84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anose="02020603050405020304" pitchFamily="18" charset="0"/>
                <a:ea typeface="ＭＳ Ｐゴシック" panose="020B0600070205080204" pitchFamily="34" charset="-128"/>
              </a:defRPr>
            </a:lvl1pPr>
            <a:lvl2pPr marL="742950" indent="-285750" eaLnBrk="0" hangingPunct="0">
              <a:defRPr sz="2000">
                <a:solidFill>
                  <a:srgbClr val="FFFFFF"/>
                </a:solidFill>
                <a:latin typeface="Times New Roman" panose="02020603050405020304" pitchFamily="18" charset="0"/>
                <a:ea typeface="ＭＳ Ｐゴシック" panose="020B0600070205080204" pitchFamily="34" charset="-128"/>
              </a:defRPr>
            </a:lvl2pPr>
            <a:lvl3pPr marL="1143000" indent="-228600" eaLnBrk="0" hangingPunct="0">
              <a:defRPr sz="2000">
                <a:solidFill>
                  <a:srgbClr val="FFFFFF"/>
                </a:solidFill>
                <a:latin typeface="Times New Roman" panose="02020603050405020304" pitchFamily="18" charset="0"/>
                <a:ea typeface="ＭＳ Ｐゴシック" panose="020B0600070205080204" pitchFamily="34" charset="-128"/>
              </a:defRPr>
            </a:lvl3pPr>
            <a:lvl4pPr marL="1600200" indent="-228600" eaLnBrk="0" hangingPunct="0">
              <a:defRPr sz="2000">
                <a:solidFill>
                  <a:srgbClr val="FFFFFF"/>
                </a:solidFill>
                <a:latin typeface="Times New Roman" panose="02020603050405020304" pitchFamily="18" charset="0"/>
                <a:ea typeface="ＭＳ Ｐゴシック" panose="020B0600070205080204" pitchFamily="34" charset="-128"/>
              </a:defRPr>
            </a:lvl4pPr>
            <a:lvl5pPr marL="2057400" indent="-228600" eaLnBrk="0" hangingPunct="0">
              <a:defRPr sz="2000">
                <a:solidFill>
                  <a:srgbClr val="FFFFFF"/>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ea typeface="ＭＳ Ｐゴシック" panose="020B0600070205080204" pitchFamily="34" charset="-128"/>
              </a:defRPr>
            </a:lvl9pPr>
          </a:lstStyle>
          <a:p>
            <a:pPr eaLnBrk="1" hangingPunct="1"/>
            <a:fld id="{A45E808E-C796-D247-AABC-1E3A5C8AF0C6}" type="slidenum">
              <a:rPr lang="en-US" altLang="en-US" sz="1200">
                <a:solidFill>
                  <a:schemeClr val="tx1"/>
                </a:solidFill>
              </a:rPr>
              <a:pPr eaLnBrk="1" hangingPunct="1"/>
              <a:t>49</a:t>
            </a:fld>
            <a:endParaRPr lang="en-US" altLang="en-US" sz="1200">
              <a:solidFill>
                <a:schemeClr val="tx1"/>
              </a:solidFill>
            </a:endParaRPr>
          </a:p>
        </p:txBody>
      </p:sp>
    </p:spTree>
    <p:extLst>
      <p:ext uri="{BB962C8B-B14F-4D97-AF65-F5344CB8AC3E}">
        <p14:creationId xmlns:p14="http://schemas.microsoft.com/office/powerpoint/2010/main" val="38854251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74962C6F-DAA1-EB4E-9298-BA35825DDD08}"/>
              </a:ext>
            </a:extLst>
          </p:cNvPr>
          <p:cNvSpPr>
            <a:spLocks noGrp="1" noRot="1" noChangeAspect="1" noTextEdit="1"/>
          </p:cNvSpPr>
          <p:nvPr>
            <p:ph type="sldImg"/>
          </p:nvPr>
        </p:nvSpPr>
        <p:spPr>
          <a:ln/>
        </p:spPr>
      </p:sp>
      <p:sp>
        <p:nvSpPr>
          <p:cNvPr id="87043" name="Notes Placeholder 2">
            <a:extLst>
              <a:ext uri="{FF2B5EF4-FFF2-40B4-BE49-F238E27FC236}">
                <a16:creationId xmlns:a16="http://schemas.microsoft.com/office/drawing/2014/main" id="{2C61E9C8-B777-5441-A5EC-246DEEBC0CE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7044" name="Slide Number Placeholder 3">
            <a:extLst>
              <a:ext uri="{FF2B5EF4-FFF2-40B4-BE49-F238E27FC236}">
                <a16:creationId xmlns:a16="http://schemas.microsoft.com/office/drawing/2014/main" id="{17B9D657-142A-BB46-A9EA-677726B2486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anose="02020603050405020304" pitchFamily="18" charset="0"/>
                <a:ea typeface="ＭＳ Ｐゴシック" panose="020B0600070205080204" pitchFamily="34" charset="-128"/>
              </a:defRPr>
            </a:lvl1pPr>
            <a:lvl2pPr marL="742950" indent="-285750" eaLnBrk="0" hangingPunct="0">
              <a:defRPr sz="2000">
                <a:solidFill>
                  <a:srgbClr val="FFFFFF"/>
                </a:solidFill>
                <a:latin typeface="Times New Roman" panose="02020603050405020304" pitchFamily="18" charset="0"/>
                <a:ea typeface="ＭＳ Ｐゴシック" panose="020B0600070205080204" pitchFamily="34" charset="-128"/>
              </a:defRPr>
            </a:lvl2pPr>
            <a:lvl3pPr marL="1143000" indent="-228600" eaLnBrk="0" hangingPunct="0">
              <a:defRPr sz="2000">
                <a:solidFill>
                  <a:srgbClr val="FFFFFF"/>
                </a:solidFill>
                <a:latin typeface="Times New Roman" panose="02020603050405020304" pitchFamily="18" charset="0"/>
                <a:ea typeface="ＭＳ Ｐゴシック" panose="020B0600070205080204" pitchFamily="34" charset="-128"/>
              </a:defRPr>
            </a:lvl3pPr>
            <a:lvl4pPr marL="1600200" indent="-228600" eaLnBrk="0" hangingPunct="0">
              <a:defRPr sz="2000">
                <a:solidFill>
                  <a:srgbClr val="FFFFFF"/>
                </a:solidFill>
                <a:latin typeface="Times New Roman" panose="02020603050405020304" pitchFamily="18" charset="0"/>
                <a:ea typeface="ＭＳ Ｐゴシック" panose="020B0600070205080204" pitchFamily="34" charset="-128"/>
              </a:defRPr>
            </a:lvl4pPr>
            <a:lvl5pPr marL="2057400" indent="-228600" eaLnBrk="0" hangingPunct="0">
              <a:defRPr sz="2000">
                <a:solidFill>
                  <a:srgbClr val="FFFFFF"/>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ea typeface="ＭＳ Ｐゴシック" panose="020B0600070205080204" pitchFamily="34" charset="-128"/>
              </a:defRPr>
            </a:lvl9pPr>
          </a:lstStyle>
          <a:p>
            <a:pPr eaLnBrk="1" hangingPunct="1"/>
            <a:fld id="{08A1F93D-0FCB-A74E-AFC0-AC9FE31086E4}" type="slidenum">
              <a:rPr lang="en-US" altLang="en-US" sz="1200">
                <a:solidFill>
                  <a:schemeClr val="tx1"/>
                </a:solidFill>
              </a:rPr>
              <a:pPr eaLnBrk="1" hangingPunct="1"/>
              <a:t>50</a:t>
            </a:fld>
            <a:endParaRPr lang="en-US" altLang="en-US" sz="1200">
              <a:solidFill>
                <a:schemeClr val="tx1"/>
              </a:solidFill>
            </a:endParaRPr>
          </a:p>
        </p:txBody>
      </p:sp>
    </p:spTree>
    <p:extLst>
      <p:ext uri="{BB962C8B-B14F-4D97-AF65-F5344CB8AC3E}">
        <p14:creationId xmlns:p14="http://schemas.microsoft.com/office/powerpoint/2010/main" val="2726348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DA84D6C3-EFCB-3944-82D7-E5DDFB1127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a:extLst>
              <a:ext uri="{FF2B5EF4-FFF2-40B4-BE49-F238E27FC236}">
                <a16:creationId xmlns:a16="http://schemas.microsoft.com/office/drawing/2014/main" id="{6990C27A-DA92-E048-A161-82A6A8971B5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4212" name="Slide Number Placeholder 3">
            <a:extLst>
              <a:ext uri="{FF2B5EF4-FFF2-40B4-BE49-F238E27FC236}">
                <a16:creationId xmlns:a16="http://schemas.microsoft.com/office/drawing/2014/main" id="{4B0E46F6-B86E-7F47-AD05-EC871467B347}"/>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9701C4D-6A89-0745-BE26-F04BBC4027AE}" type="slidenum">
              <a:rPr lang="en-US" altLang="en-US">
                <a:latin typeface="Calibri" panose="020F0502020204030204" pitchFamily="34" charset="0"/>
              </a:rPr>
              <a:pPr eaLnBrk="1" hangingPunct="1"/>
              <a:t>7</a:t>
            </a:fld>
            <a:endParaRPr lang="en-US" altLang="en-US">
              <a:latin typeface="Calibri" panose="020F0502020204030204" pitchFamily="34" charset="0"/>
            </a:endParaRPr>
          </a:p>
        </p:txBody>
      </p:sp>
    </p:spTree>
    <p:extLst>
      <p:ext uri="{BB962C8B-B14F-4D97-AF65-F5344CB8AC3E}">
        <p14:creationId xmlns:p14="http://schemas.microsoft.com/office/powerpoint/2010/main" val="18068378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894DEAB-767F-2B44-9E44-636CFE91381B}"/>
              </a:ext>
            </a:extLst>
          </p:cNvPr>
          <p:cNvSpPr>
            <a:spLocks noGrp="1" noChangeArrowheads="1"/>
          </p:cNvSpPr>
          <p:nvPr>
            <p:ph type="sldNum" sz="quarter" idx="5"/>
          </p:nvPr>
        </p:nvSpPr>
        <p:spPr>
          <a:ln/>
        </p:spPr>
        <p:txBody>
          <a:bodyPr/>
          <a:lstStyle/>
          <a:p>
            <a:fld id="{32524B24-D3E5-2749-9FAE-320A120198D1}" type="slidenum">
              <a:rPr lang="en-US" altLang="en-US"/>
              <a:pPr/>
              <a:t>51</a:t>
            </a:fld>
            <a:endParaRPr lang="en-US" altLang="en-US"/>
          </a:p>
        </p:txBody>
      </p:sp>
      <p:sp>
        <p:nvSpPr>
          <p:cNvPr id="1438722" name="Rectangle 2">
            <a:extLst>
              <a:ext uri="{FF2B5EF4-FFF2-40B4-BE49-F238E27FC236}">
                <a16:creationId xmlns:a16="http://schemas.microsoft.com/office/drawing/2014/main" id="{A4DCFE25-EE47-3047-9B64-1C7BD5FA3E8A}"/>
              </a:ext>
            </a:extLst>
          </p:cNvPr>
          <p:cNvSpPr>
            <a:spLocks noGrp="1" noRot="1" noChangeAspect="1" noChangeArrowheads="1" noTextEdit="1"/>
          </p:cNvSpPr>
          <p:nvPr>
            <p:ph type="sldImg"/>
          </p:nvPr>
        </p:nvSpPr>
        <p:spPr>
          <a:ln/>
        </p:spPr>
      </p:sp>
      <p:sp>
        <p:nvSpPr>
          <p:cNvPr id="1438723" name="Rectangle 3">
            <a:extLst>
              <a:ext uri="{FF2B5EF4-FFF2-40B4-BE49-F238E27FC236}">
                <a16:creationId xmlns:a16="http://schemas.microsoft.com/office/drawing/2014/main" id="{70A225D3-83DF-434B-87CA-7A206F4B3B6F}"/>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532162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E1CCF3AE-C38C-A745-ABC5-3AC335E477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id="{067E8BD6-623B-5E46-8502-A5911AC526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6260" name="Slide Number Placeholder 3">
            <a:extLst>
              <a:ext uri="{FF2B5EF4-FFF2-40B4-BE49-F238E27FC236}">
                <a16:creationId xmlns:a16="http://schemas.microsoft.com/office/drawing/2014/main" id="{8786B5E5-9D38-EB49-8204-D320CED1A4F8}"/>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807543-DB2A-BC43-916B-77E4C3FF2565}" type="slidenum">
              <a:rPr lang="en-US" altLang="en-US">
                <a:latin typeface="Calibri" panose="020F0502020204030204" pitchFamily="34" charset="0"/>
              </a:rPr>
              <a:pPr eaLnBrk="1" hangingPunct="1"/>
              <a:t>8</a:t>
            </a:fld>
            <a:endParaRPr lang="en-US" altLang="en-US">
              <a:latin typeface="Calibri" panose="020F0502020204030204" pitchFamily="34" charset="0"/>
            </a:endParaRPr>
          </a:p>
        </p:txBody>
      </p:sp>
    </p:spTree>
    <p:extLst>
      <p:ext uri="{BB962C8B-B14F-4D97-AF65-F5344CB8AC3E}">
        <p14:creationId xmlns:p14="http://schemas.microsoft.com/office/powerpoint/2010/main" val="2530106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450408B3-AFAB-7D47-9928-BE400D0DB9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a:extLst>
              <a:ext uri="{FF2B5EF4-FFF2-40B4-BE49-F238E27FC236}">
                <a16:creationId xmlns:a16="http://schemas.microsoft.com/office/drawing/2014/main" id="{69FDBFC4-6C29-6D4A-800E-AB2987467C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0356" name="Slide Number Placeholder 3">
            <a:extLst>
              <a:ext uri="{FF2B5EF4-FFF2-40B4-BE49-F238E27FC236}">
                <a16:creationId xmlns:a16="http://schemas.microsoft.com/office/drawing/2014/main" id="{5F8D3749-2959-F642-8604-7647EB7A423B}"/>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ADB71BE-E7AB-634B-A6F4-5D0D156AD855}" type="slidenum">
              <a:rPr lang="en-US" altLang="en-US">
                <a:latin typeface="Calibri" panose="020F0502020204030204" pitchFamily="34" charset="0"/>
              </a:rPr>
              <a:pPr eaLnBrk="1" hangingPunct="1"/>
              <a:t>9</a:t>
            </a:fld>
            <a:endParaRPr lang="en-US" altLang="en-US">
              <a:latin typeface="Calibri" panose="020F0502020204030204" pitchFamily="34" charset="0"/>
            </a:endParaRPr>
          </a:p>
        </p:txBody>
      </p:sp>
    </p:spTree>
    <p:extLst>
      <p:ext uri="{BB962C8B-B14F-4D97-AF65-F5344CB8AC3E}">
        <p14:creationId xmlns:p14="http://schemas.microsoft.com/office/powerpoint/2010/main" val="3695868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3911D51A-FFB3-5D46-8D89-760672C2027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a:extLst>
              <a:ext uri="{FF2B5EF4-FFF2-40B4-BE49-F238E27FC236}">
                <a16:creationId xmlns:a16="http://schemas.microsoft.com/office/drawing/2014/main" id="{5E956F29-9EC3-AA40-B73B-52D679FC67B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3428" name="Slide Number Placeholder 3">
            <a:extLst>
              <a:ext uri="{FF2B5EF4-FFF2-40B4-BE49-F238E27FC236}">
                <a16:creationId xmlns:a16="http://schemas.microsoft.com/office/drawing/2014/main" id="{77D90DEF-BECF-2548-A51F-8A5169C3B504}"/>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D8202AF-E59C-E34B-923E-32FD446ED909}" type="slidenum">
              <a:rPr lang="en-US" altLang="en-US">
                <a:latin typeface="Calibri" panose="020F0502020204030204" pitchFamily="34" charset="0"/>
              </a:rPr>
              <a:pPr eaLnBrk="1" hangingPunct="1"/>
              <a:t>10</a:t>
            </a:fld>
            <a:endParaRPr lang="en-US" altLang="en-US">
              <a:latin typeface="Calibri" panose="020F0502020204030204" pitchFamily="34" charset="0"/>
            </a:endParaRPr>
          </a:p>
        </p:txBody>
      </p:sp>
    </p:spTree>
    <p:extLst>
      <p:ext uri="{BB962C8B-B14F-4D97-AF65-F5344CB8AC3E}">
        <p14:creationId xmlns:p14="http://schemas.microsoft.com/office/powerpoint/2010/main" val="1425663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25B55ADD-D84C-C048-8131-E81F4428290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a:extLst>
              <a:ext uri="{FF2B5EF4-FFF2-40B4-BE49-F238E27FC236}">
                <a16:creationId xmlns:a16="http://schemas.microsoft.com/office/drawing/2014/main" id="{DA93B419-CA79-4A42-B42A-456C3CE6A2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4452" name="Slide Number Placeholder 3">
            <a:extLst>
              <a:ext uri="{FF2B5EF4-FFF2-40B4-BE49-F238E27FC236}">
                <a16:creationId xmlns:a16="http://schemas.microsoft.com/office/drawing/2014/main" id="{EA7A9649-7CAF-BF41-9F85-14786922D755}"/>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575F2E6-0AE8-D843-9FF4-32C8F2D4955C}" type="slidenum">
              <a:rPr lang="en-US" altLang="en-US">
                <a:latin typeface="Calibri" panose="020F0502020204030204" pitchFamily="34" charset="0"/>
              </a:rPr>
              <a:pPr eaLnBrk="1" hangingPunct="1"/>
              <a:t>11</a:t>
            </a:fld>
            <a:endParaRPr lang="en-US" altLang="en-US">
              <a:latin typeface="Calibri" panose="020F0502020204030204" pitchFamily="34" charset="0"/>
            </a:endParaRPr>
          </a:p>
        </p:txBody>
      </p:sp>
    </p:spTree>
    <p:extLst>
      <p:ext uri="{BB962C8B-B14F-4D97-AF65-F5344CB8AC3E}">
        <p14:creationId xmlns:p14="http://schemas.microsoft.com/office/powerpoint/2010/main" val="334780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A2884E-AB51-CE46-B606-030E2D62BAA2}" type="slidenum">
              <a:rPr lang="en-US" smtClean="0"/>
              <a:t>17</a:t>
            </a:fld>
            <a:endParaRPr lang="en-US"/>
          </a:p>
        </p:txBody>
      </p:sp>
    </p:spTree>
    <p:extLst>
      <p:ext uri="{BB962C8B-B14F-4D97-AF65-F5344CB8AC3E}">
        <p14:creationId xmlns:p14="http://schemas.microsoft.com/office/powerpoint/2010/main" val="630654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3EEA11D2-CE2B-9B45-BBD8-CAD0333C499C}"/>
              </a:ext>
            </a:extLst>
          </p:cNvPr>
          <p:cNvSpPr>
            <a:spLocks noGrp="1" noRot="1" noChangeAspect="1" noTextEdit="1"/>
          </p:cNvSpPr>
          <p:nvPr>
            <p:ph type="sldImg"/>
          </p:nvPr>
        </p:nvSpPr>
        <p:spPr>
          <a:ln/>
        </p:spPr>
      </p:sp>
      <p:sp>
        <p:nvSpPr>
          <p:cNvPr id="83971" name="Notes Placeholder 2">
            <a:extLst>
              <a:ext uri="{FF2B5EF4-FFF2-40B4-BE49-F238E27FC236}">
                <a16:creationId xmlns:a16="http://schemas.microsoft.com/office/drawing/2014/main" id="{FD7FFDA5-72AD-EC4D-B3B6-A7B4E084302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terms ‘bot’ and ‘zombie’ are apparently interchangeable.  A ‘botnet’ is a large number of bots (or zombies) used for DDOS attacks.</a:t>
            </a:r>
          </a:p>
          <a:p>
            <a:endParaRPr lang="en-US" altLang="en-US"/>
          </a:p>
        </p:txBody>
      </p:sp>
      <p:sp>
        <p:nvSpPr>
          <p:cNvPr id="74756" name="Slide Number Placeholder 3">
            <a:extLst>
              <a:ext uri="{FF2B5EF4-FFF2-40B4-BE49-F238E27FC236}">
                <a16:creationId xmlns:a16="http://schemas.microsoft.com/office/drawing/2014/main" id="{7B5A80E5-6794-0740-B473-0A3E87F114FA}"/>
              </a:ext>
            </a:extLst>
          </p:cNvPr>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82765FC-8D87-2F4A-B130-130DB6FE5CFD}" type="slidenum">
              <a:rPr lang="en-US" altLang="en-US"/>
              <a:pPr eaLnBrk="1" hangingPunct="1">
                <a:spcBef>
                  <a:spcPct val="0"/>
                </a:spcBef>
              </a:pPr>
              <a:t>18</a:t>
            </a:fld>
            <a:endParaRPr lang="en-US" altLang="en-US"/>
          </a:p>
        </p:txBody>
      </p:sp>
    </p:spTree>
    <p:extLst>
      <p:ext uri="{BB962C8B-B14F-4D97-AF65-F5344CB8AC3E}">
        <p14:creationId xmlns:p14="http://schemas.microsoft.com/office/powerpoint/2010/main" val="3843429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6498704F-16BD-8E46-BA19-7C3AB58B69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8FBC055-17EB-8945-B690-F4827128E0CC}" type="slidenum">
              <a:rPr lang="en-US" altLang="en-US"/>
              <a:pPr eaLnBrk="1" hangingPunct="1"/>
              <a:t>19</a:t>
            </a:fld>
            <a:endParaRPr lang="en-US" altLang="en-US"/>
          </a:p>
        </p:txBody>
      </p:sp>
      <p:sp>
        <p:nvSpPr>
          <p:cNvPr id="50179" name="Rectangle 2">
            <a:extLst>
              <a:ext uri="{FF2B5EF4-FFF2-40B4-BE49-F238E27FC236}">
                <a16:creationId xmlns:a16="http://schemas.microsoft.com/office/drawing/2014/main" id="{EAF0E708-9AC4-DF40-B246-28E0A2647F42}"/>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B81CF5CF-BF38-0F44-A975-588EB008DF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Why such hierarchy?</a:t>
            </a:r>
          </a:p>
          <a:p>
            <a:pPr eaLnBrk="1" hangingPunct="1"/>
            <a:r>
              <a:rPr lang="en-US" altLang="en-US" dirty="0">
                <a:latin typeface="Arial" panose="020B0604020202020204" pitchFamily="34" charset="0"/>
                <a:hlinkClick r:id="rId3" tooltip="Stacheldraht"/>
              </a:rPr>
              <a:t>Stacheldraht</a:t>
            </a:r>
            <a:r>
              <a:rPr lang="en-US" altLang="en-US" dirty="0">
                <a:latin typeface="Arial" panose="020B0604020202020204" pitchFamily="34" charset="0"/>
              </a:rPr>
              <a:t> is a classic example of a DDoS tool. It utilizes a layered structure where the attacker uses a client program to connect to handlers, which are compromised systems that issue commands to the zombie agents, which in turn facilitate the DDoS attack. Agents are compromised via the handlers by the attacker, using automated routines to exploit vulnerabilities in programs that accept remote connections running on the targeted remote hosts. Each handler can control up to a thousand agents.</a:t>
            </a:r>
            <a:r>
              <a:rPr lang="en-US" altLang="en-US" dirty="0">
                <a:latin typeface="Arial" panose="020B0604020202020204" pitchFamily="34" charset="0"/>
                <a:hlinkClick r:id="rId4"/>
              </a:rPr>
              <a:t>[1]</a:t>
            </a:r>
            <a:endParaRPr lang="en-US" altLang="en-US" dirty="0">
              <a:latin typeface="Arial" panose="020B0604020202020204" pitchFamily="34" charset="0"/>
            </a:endParaRPr>
          </a:p>
        </p:txBody>
      </p:sp>
    </p:spTree>
    <p:extLst>
      <p:ext uri="{BB962C8B-B14F-4D97-AF65-F5344CB8AC3E}">
        <p14:creationId xmlns:p14="http://schemas.microsoft.com/office/powerpoint/2010/main" val="1270233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563E3-82EC-A848-9710-7987A864C878}" type="slidenum">
              <a:rPr lang="en-US" smtClean="0"/>
              <a:t>‹#›</a:t>
            </a:fld>
            <a:endParaRPr lang="en-US"/>
          </a:p>
        </p:txBody>
      </p:sp>
      <p:sp>
        <p:nvSpPr>
          <p:cNvPr id="7" name="Rectangle 6">
            <a:extLst>
              <a:ext uri="{FF2B5EF4-FFF2-40B4-BE49-F238E27FC236}">
                <a16:creationId xmlns:a16="http://schemas.microsoft.com/office/drawing/2014/main" id="{0B141E74-5D8E-E148-B63E-DCD77A6CE98B}"/>
              </a:ext>
            </a:extLst>
          </p:cNvPr>
          <p:cNvSpPr/>
          <p:nvPr userDrawn="1"/>
        </p:nvSpPr>
        <p:spPr>
          <a:xfrm>
            <a:off x="-7882" y="0"/>
            <a:ext cx="12199882" cy="1797804"/>
          </a:xfrm>
          <a:prstGeom prst="rect">
            <a:avLst/>
          </a:prstGeom>
          <a:solidFill>
            <a:srgbClr val="002060">
              <a:alpha val="7059"/>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10" name="Date Placeholder 3">
            <a:extLst>
              <a:ext uri="{FF2B5EF4-FFF2-40B4-BE49-F238E27FC236}">
                <a16:creationId xmlns:a16="http://schemas.microsoft.com/office/drawing/2014/main" id="{9D824C76-6369-6B4C-98A1-220EB321ECDB}"/>
              </a:ext>
            </a:extLst>
          </p:cNvPr>
          <p:cNvSpPr txBox="1">
            <a:spLocks/>
          </p:cNvSpPr>
          <p:nvPr userDrawn="1"/>
        </p:nvSpPr>
        <p:spPr>
          <a:xfrm>
            <a:off x="-7882" y="6493790"/>
            <a:ext cx="1361087" cy="364210"/>
          </a:xfrm>
          <a:prstGeom prst="rect">
            <a:avLst/>
          </a:prstGeom>
        </p:spPr>
        <p:txBody>
          <a:bodyPr vert="horz" lIns="91440" tIns="45720" rIns="91440" bIns="45720" rtlCol="0" anchor="t" anchorCtr="1"/>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E69BD8-3648-7945-9770-FB2E6BE08269}" type="datetime3">
              <a:rPr lang="en-US" sz="1400" smtClean="0"/>
              <a:pPr/>
              <a:t>28 January 2025</a:t>
            </a:fld>
            <a:endParaRPr lang="en-US" sz="1400" dirty="0"/>
          </a:p>
        </p:txBody>
      </p:sp>
    </p:spTree>
    <p:extLst>
      <p:ext uri="{BB962C8B-B14F-4D97-AF65-F5344CB8AC3E}">
        <p14:creationId xmlns:p14="http://schemas.microsoft.com/office/powerpoint/2010/main" val="2580364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7B4C05-CC1E-984E-9930-1DFA8CFF9417}" type="datetime3">
              <a:rPr lang="en-US" smtClean="0"/>
              <a:t>28 January 2025</a:t>
            </a:fld>
            <a:endParaRPr lang="en-US" dirty="0"/>
          </a:p>
        </p:txBody>
      </p:sp>
      <p:sp>
        <p:nvSpPr>
          <p:cNvPr id="5" name="Footer Placeholder 4"/>
          <p:cNvSpPr>
            <a:spLocks noGrp="1"/>
          </p:cNvSpPr>
          <p:nvPr>
            <p:ph type="ftr" sz="quarter" idx="11"/>
          </p:nvPr>
        </p:nvSpPr>
        <p:spPr/>
        <p:txBody>
          <a:bodyPr/>
          <a:lstStyle/>
          <a:p>
            <a:r>
              <a:rPr lang="en-US"/>
              <a:t>Md Mizanur Rahman</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pic>
        <p:nvPicPr>
          <p:cNvPr id="8" name="Picture 7">
            <a:extLst>
              <a:ext uri="{FF2B5EF4-FFF2-40B4-BE49-F238E27FC236}">
                <a16:creationId xmlns:a16="http://schemas.microsoft.com/office/drawing/2014/main" id="{070F9F99-B596-4B3A-E5AE-0CCD5EB89B1D}"/>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2862289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95B14D-F989-2A4E-B0AF-6542590B9072}" type="datetime3">
              <a:rPr lang="en-US" smtClean="0"/>
              <a:t>28 January 2025</a:t>
            </a:fld>
            <a:endParaRPr lang="en-US" dirty="0"/>
          </a:p>
        </p:txBody>
      </p:sp>
      <p:sp>
        <p:nvSpPr>
          <p:cNvPr id="5" name="Footer Placeholder 4"/>
          <p:cNvSpPr>
            <a:spLocks noGrp="1"/>
          </p:cNvSpPr>
          <p:nvPr>
            <p:ph type="ftr" sz="quarter" idx="11"/>
          </p:nvPr>
        </p:nvSpPr>
        <p:spPr/>
        <p:txBody>
          <a:bodyPr/>
          <a:lstStyle/>
          <a:p>
            <a:r>
              <a:rPr lang="en-US"/>
              <a:t>Md Mizanur Rahman</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pic>
        <p:nvPicPr>
          <p:cNvPr id="8" name="Picture 7">
            <a:extLst>
              <a:ext uri="{FF2B5EF4-FFF2-40B4-BE49-F238E27FC236}">
                <a16:creationId xmlns:a16="http://schemas.microsoft.com/office/drawing/2014/main" id="{9B0C8B43-802B-A918-C1DC-95AD72CDE2D3}"/>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1291599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9" name="Rectangle 18"/>
          <p:cNvSpPr/>
          <p:nvPr userDrawn="1"/>
        </p:nvSpPr>
        <p:spPr>
          <a:xfrm>
            <a:off x="-7882" y="0"/>
            <a:ext cx="12199882" cy="890015"/>
          </a:xfrm>
          <a:prstGeom prst="rect">
            <a:avLst/>
          </a:prstGeom>
          <a:solidFill>
            <a:srgbClr val="002060">
              <a:alpha val="7059"/>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3" name="Content Placeholder 2"/>
          <p:cNvSpPr>
            <a:spLocks noGrp="1"/>
          </p:cNvSpPr>
          <p:nvPr>
            <p:ph idx="1"/>
          </p:nvPr>
        </p:nvSpPr>
        <p:spPr>
          <a:xfrm>
            <a:off x="1676399" y="1052876"/>
            <a:ext cx="10163502" cy="51076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700750" y="6374958"/>
            <a:ext cx="4114800" cy="365125"/>
          </a:xfrm>
        </p:spPr>
        <p:txBody>
          <a:bodyPr/>
          <a:lstStyle/>
          <a:p>
            <a:r>
              <a:rPr lang="en-US" dirty="0"/>
              <a:t>Md Mizanur Rahman</a:t>
            </a:r>
          </a:p>
        </p:txBody>
      </p:sp>
      <p:sp>
        <p:nvSpPr>
          <p:cNvPr id="6" name="Slide Number Placeholder 5"/>
          <p:cNvSpPr>
            <a:spLocks noGrp="1"/>
          </p:cNvSpPr>
          <p:nvPr>
            <p:ph type="sldNum" sz="quarter" idx="12"/>
          </p:nvPr>
        </p:nvSpPr>
        <p:spPr>
          <a:xfrm>
            <a:off x="9096702" y="6356348"/>
            <a:ext cx="2743200" cy="365125"/>
          </a:xfrm>
        </p:spPr>
        <p:txBody>
          <a:bodyPr/>
          <a:lstStyle/>
          <a:p>
            <a:fld id="{6113E31D-E2AB-40D1-8B51-AFA5AFEF393A}" type="slidenum">
              <a:rPr lang="en-US" smtClean="0"/>
              <a:t>‹#›</a:t>
            </a:fld>
            <a:endParaRPr lang="en-US" dirty="0"/>
          </a:p>
        </p:txBody>
      </p:sp>
      <p:sp>
        <p:nvSpPr>
          <p:cNvPr id="20" name="Title 1"/>
          <p:cNvSpPr>
            <a:spLocks noGrp="1"/>
          </p:cNvSpPr>
          <p:nvPr>
            <p:ph type="title"/>
          </p:nvPr>
        </p:nvSpPr>
        <p:spPr>
          <a:xfrm>
            <a:off x="1676399" y="35859"/>
            <a:ext cx="10163502" cy="658368"/>
          </a:xfrm>
          <a:noFill/>
        </p:spPr>
        <p:txBody>
          <a:bodyPr>
            <a:normAutofit/>
          </a:bodyPr>
          <a:lstStyle>
            <a:lvl1pPr>
              <a:defRPr sz="3200" b="1" i="0" baseline="0">
                <a:solidFill>
                  <a:srgbClr val="284B87"/>
                </a:solidFill>
              </a:defRPr>
            </a:lvl1pPr>
          </a:lstStyle>
          <a:p>
            <a:r>
              <a:rPr lang="en-US" dirty="0"/>
              <a:t>Click to edit Master title style</a:t>
            </a:r>
          </a:p>
        </p:txBody>
      </p:sp>
      <p:sp>
        <p:nvSpPr>
          <p:cNvPr id="4" name="Date Placeholder 3"/>
          <p:cNvSpPr>
            <a:spLocks noGrp="1"/>
          </p:cNvSpPr>
          <p:nvPr>
            <p:ph type="dt" sz="half" idx="10"/>
          </p:nvPr>
        </p:nvSpPr>
        <p:spPr>
          <a:xfrm>
            <a:off x="-7882" y="6493790"/>
            <a:ext cx="1361087" cy="364210"/>
          </a:xfrm>
        </p:spPr>
        <p:txBody>
          <a:bodyPr anchor="t" anchorCtr="1"/>
          <a:lstStyle/>
          <a:p>
            <a:fld id="{D5E69BD8-3648-7945-9770-FB2E6BE08269}" type="datetime3">
              <a:rPr lang="en-US" smtClean="0"/>
              <a:t>28 January 2025</a:t>
            </a:fld>
            <a:endParaRPr lang="en-US" dirty="0"/>
          </a:p>
        </p:txBody>
      </p:sp>
      <p:sp>
        <p:nvSpPr>
          <p:cNvPr id="16" name="Text Placeholder 2"/>
          <p:cNvSpPr>
            <a:spLocks noGrp="1"/>
          </p:cNvSpPr>
          <p:nvPr>
            <p:ph type="body" idx="13"/>
          </p:nvPr>
        </p:nvSpPr>
        <p:spPr>
          <a:xfrm>
            <a:off x="0" y="1052876"/>
            <a:ext cx="1353205" cy="4815909"/>
          </a:xfrm>
        </p:spPr>
        <p:txBody>
          <a:bodyPr>
            <a:normAutofit/>
          </a:bodyPr>
          <a:lstStyle>
            <a:lvl1pPr marL="0" indent="0">
              <a:buNone/>
              <a:defRPr sz="1300" b="1" i="0" baseline="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dirty="0"/>
          </a:p>
        </p:txBody>
      </p:sp>
      <p:pic>
        <p:nvPicPr>
          <p:cNvPr id="2" name="Picture 1">
            <a:extLst>
              <a:ext uri="{FF2B5EF4-FFF2-40B4-BE49-F238E27FC236}">
                <a16:creationId xmlns:a16="http://schemas.microsoft.com/office/drawing/2014/main" id="{E013AD90-9A95-0797-D87B-182FE6D86B9B}"/>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3874187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7882" y="0"/>
            <a:ext cx="12199882" cy="1797804"/>
          </a:xfrm>
          <a:prstGeom prst="rect">
            <a:avLst/>
          </a:prstGeom>
          <a:solidFill>
            <a:srgbClr val="002060">
              <a:alpha val="7059"/>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2" name="Title 1"/>
          <p:cNvSpPr>
            <a:spLocks noGrp="1"/>
          </p:cNvSpPr>
          <p:nvPr>
            <p:ph type="ctrTitle"/>
          </p:nvPr>
        </p:nvSpPr>
        <p:spPr>
          <a:xfrm>
            <a:off x="1523999" y="154983"/>
            <a:ext cx="10502685" cy="1410346"/>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Date Placeholder 3"/>
          <p:cNvSpPr txBox="1">
            <a:spLocks/>
          </p:cNvSpPr>
          <p:nvPr userDrawn="1"/>
        </p:nvSpPr>
        <p:spPr>
          <a:xfrm>
            <a:off x="-7882" y="6493790"/>
            <a:ext cx="1361087" cy="364210"/>
          </a:xfrm>
          <a:prstGeom prst="rect">
            <a:avLst/>
          </a:prstGeom>
        </p:spPr>
        <p:txBody>
          <a:bodyPr vert="horz" lIns="91440" tIns="45720" rIns="91440" bIns="45720" rtlCol="0" anchor="t" anchorCtr="1"/>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E69BD8-3648-7945-9770-FB2E6BE08269}" type="datetime3">
              <a:rPr lang="en-US" smtClean="0"/>
              <a:pPr/>
              <a:t>28 January 2025</a:t>
            </a:fld>
            <a:endParaRPr lang="en-US" dirty="0"/>
          </a:p>
        </p:txBody>
      </p:sp>
      <p:pic>
        <p:nvPicPr>
          <p:cNvPr id="4" name="Picture 3">
            <a:extLst>
              <a:ext uri="{FF2B5EF4-FFF2-40B4-BE49-F238E27FC236}">
                <a16:creationId xmlns:a16="http://schemas.microsoft.com/office/drawing/2014/main" id="{7B4C426C-CDE8-E573-5533-C14BC2716E6A}"/>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1522287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011CD7C-278E-1B49-8C4B-80F403A93023}"/>
              </a:ext>
            </a:extLst>
          </p:cNvPr>
          <p:cNvSpPr>
            <a:spLocks noGrp="1"/>
          </p:cNvSpPr>
          <p:nvPr>
            <p:ph type="dt" sz="half" idx="10"/>
          </p:nvPr>
        </p:nvSpPr>
        <p:spPr>
          <a:xfrm>
            <a:off x="609600" y="6356351"/>
            <a:ext cx="2844800" cy="365125"/>
          </a:xfrm>
          <a:prstGeom prst="rect">
            <a:avLst/>
          </a:prstGeom>
        </p:spPr>
        <p:txBody>
          <a:bodyPr/>
          <a:lstStyle>
            <a:lvl1pPr>
              <a:defRPr/>
            </a:lvl1pPr>
          </a:lstStyle>
          <a:p>
            <a:pPr>
              <a:defRPr/>
            </a:pPr>
            <a:fld id="{8E273922-48AB-AC45-8EE5-20A161C57065}" type="datetime1">
              <a:rPr lang="en-US"/>
              <a:pPr>
                <a:defRPr/>
              </a:pPr>
              <a:t>1/28/25</a:t>
            </a:fld>
            <a:endParaRPr lang="en-US" dirty="0"/>
          </a:p>
        </p:txBody>
      </p:sp>
      <p:sp>
        <p:nvSpPr>
          <p:cNvPr id="4" name="Footer Placeholder 4">
            <a:extLst>
              <a:ext uri="{FF2B5EF4-FFF2-40B4-BE49-F238E27FC236}">
                <a16:creationId xmlns:a16="http://schemas.microsoft.com/office/drawing/2014/main" id="{FF7534DF-BB24-AE46-B2EB-D18CE10C3BF8}"/>
              </a:ext>
            </a:extLst>
          </p:cNvPr>
          <p:cNvSpPr>
            <a:spLocks noGrp="1"/>
          </p:cNvSpPr>
          <p:nvPr>
            <p:ph type="ftr" sz="quarter" idx="11"/>
          </p:nvPr>
        </p:nvSpPr>
        <p:spPr>
          <a:xfrm>
            <a:off x="4165600" y="6356351"/>
            <a:ext cx="3860800" cy="365125"/>
          </a:xfrm>
          <a:prstGeom prst="rect">
            <a:avLst/>
          </a:prstGeom>
        </p:spPr>
        <p:txBody>
          <a:bodyPr/>
          <a:lstStyle>
            <a:lvl1pPr>
              <a:defRPr/>
            </a:lvl1pPr>
          </a:lstStyle>
          <a:p>
            <a:pPr>
              <a:defRPr/>
            </a:pPr>
            <a:r>
              <a:rPr lang="en-US"/>
              <a:t>Computer Networks</a:t>
            </a:r>
          </a:p>
        </p:txBody>
      </p:sp>
      <p:sp>
        <p:nvSpPr>
          <p:cNvPr id="5" name="Slide Number Placeholder 5">
            <a:extLst>
              <a:ext uri="{FF2B5EF4-FFF2-40B4-BE49-F238E27FC236}">
                <a16:creationId xmlns:a16="http://schemas.microsoft.com/office/drawing/2014/main" id="{9FC0A6B3-3604-9847-B939-5BAB2F2A836D}"/>
              </a:ext>
            </a:extLst>
          </p:cNvPr>
          <p:cNvSpPr>
            <a:spLocks noGrp="1"/>
          </p:cNvSpPr>
          <p:nvPr>
            <p:ph type="sldNum" sz="quarter" idx="12"/>
          </p:nvPr>
        </p:nvSpPr>
        <p:spPr/>
        <p:txBody>
          <a:bodyPr/>
          <a:lstStyle>
            <a:lvl1pPr>
              <a:defRPr/>
            </a:lvl1pPr>
          </a:lstStyle>
          <a:p>
            <a:fld id="{00567E51-82FA-404F-82F1-C35E82FA7709}" type="slidenum">
              <a:rPr lang="en-US" altLang="en-US"/>
              <a:pPr/>
              <a:t>‹#›</a:t>
            </a:fld>
            <a:endParaRPr lang="en-US" altLang="en-US"/>
          </a:p>
        </p:txBody>
      </p:sp>
      <p:pic>
        <p:nvPicPr>
          <p:cNvPr id="2" name="Picture 1">
            <a:extLst>
              <a:ext uri="{FF2B5EF4-FFF2-40B4-BE49-F238E27FC236}">
                <a16:creationId xmlns:a16="http://schemas.microsoft.com/office/drawing/2014/main" id="{080ABD21-9C2F-A97C-BA6E-90A7C2796BD3}"/>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403681113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E6F739-D444-2D49-8365-D011425B6819}" type="datetime3">
              <a:rPr lang="en-US" smtClean="0"/>
              <a:t>28 January 2025</a:t>
            </a:fld>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8" name="Footer Placeholder 4">
            <a:extLst>
              <a:ext uri="{FF2B5EF4-FFF2-40B4-BE49-F238E27FC236}">
                <a16:creationId xmlns:a16="http://schemas.microsoft.com/office/drawing/2014/main" id="{F64C545F-CC6B-1746-B1DD-CD203D6E1F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Dr. Sajedul Talukder</a:t>
            </a:r>
          </a:p>
        </p:txBody>
      </p:sp>
      <p:pic>
        <p:nvPicPr>
          <p:cNvPr id="7" name="Picture 2" descr="UTEP Miners Logo PNG Transparent &amp; SVG Vector - Freebie Supply">
            <a:extLst>
              <a:ext uri="{FF2B5EF4-FFF2-40B4-BE49-F238E27FC236}">
                <a16:creationId xmlns:a16="http://schemas.microsoft.com/office/drawing/2014/main" id="{C903FBCD-93FB-3A75-479D-681B02289A0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41274"/>
            <a:ext cx="83820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42198"/>
      </p:ext>
    </p:extLst>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32C1CBD-57C8-EF4A-90DF-A2D5555D9928}" type="datetime3">
              <a:rPr lang="en-US" smtClean="0"/>
              <a:t>28 January 2025</a:t>
            </a:fld>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
        <p:nvSpPr>
          <p:cNvPr id="8" name="Footer Placeholder 4">
            <a:extLst>
              <a:ext uri="{FF2B5EF4-FFF2-40B4-BE49-F238E27FC236}">
                <a16:creationId xmlns:a16="http://schemas.microsoft.com/office/drawing/2014/main" id="{6E5B12A9-5CF9-064C-8729-E8B1E52791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Dr. Sajedul Talukder</a:t>
            </a:r>
          </a:p>
        </p:txBody>
      </p:sp>
      <p:pic>
        <p:nvPicPr>
          <p:cNvPr id="7" name="Picture 2" descr="UTEP Miners Logo PNG Transparent &amp; SVG Vector - Freebie Supply">
            <a:extLst>
              <a:ext uri="{FF2B5EF4-FFF2-40B4-BE49-F238E27FC236}">
                <a16:creationId xmlns:a16="http://schemas.microsoft.com/office/drawing/2014/main" id="{1FC95F19-F184-9169-4292-915F675C0E9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41274"/>
            <a:ext cx="83820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430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744AB0-2FEC-7F4A-A9C7-810BDEE4ECD3}" type="datetime3">
              <a:rPr lang="en-US" smtClean="0"/>
              <a:t>28 January 2025</a:t>
            </a:fld>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
        <p:nvSpPr>
          <p:cNvPr id="8" name="Footer Placeholder 4">
            <a:extLst>
              <a:ext uri="{FF2B5EF4-FFF2-40B4-BE49-F238E27FC236}">
                <a16:creationId xmlns:a16="http://schemas.microsoft.com/office/drawing/2014/main" id="{870A5B93-F407-3F45-ADD5-EA1A0B3844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Dr. Sajedul Talukder</a:t>
            </a:r>
          </a:p>
        </p:txBody>
      </p:sp>
      <p:pic>
        <p:nvPicPr>
          <p:cNvPr id="6" name="Picture 5">
            <a:extLst>
              <a:ext uri="{FF2B5EF4-FFF2-40B4-BE49-F238E27FC236}">
                <a16:creationId xmlns:a16="http://schemas.microsoft.com/office/drawing/2014/main" id="{48C427FA-65F7-1864-8781-891F7ECDAF32}"/>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3236003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87AD48-39CC-574F-A277-7DDF4D97C115}" type="datetime3">
              <a:rPr lang="en-US" smtClean="0"/>
              <a:t>28 January 2025</a:t>
            </a:fld>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
        <p:nvSpPr>
          <p:cNvPr id="11" name="Footer Placeholder 4">
            <a:extLst>
              <a:ext uri="{FF2B5EF4-FFF2-40B4-BE49-F238E27FC236}">
                <a16:creationId xmlns:a16="http://schemas.microsoft.com/office/drawing/2014/main" id="{0416BF52-7EED-6B45-B23D-85F58128E882}"/>
              </a:ext>
            </a:extLst>
          </p:cNvPr>
          <p:cNvSpPr>
            <a:spLocks noGrp="1"/>
          </p:cNvSpPr>
          <p:nvPr>
            <p:ph type="ftr" sz="quarter" idx="1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Dr. Sajedul Talukder</a:t>
            </a:r>
          </a:p>
        </p:txBody>
      </p:sp>
      <p:pic>
        <p:nvPicPr>
          <p:cNvPr id="8" name="Picture 7">
            <a:extLst>
              <a:ext uri="{FF2B5EF4-FFF2-40B4-BE49-F238E27FC236}">
                <a16:creationId xmlns:a16="http://schemas.microsoft.com/office/drawing/2014/main" id="{CA5918B9-9BB5-31A0-125A-66BD79B65B11}"/>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1832431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2F2453E-52F8-5243-9430-148D4C4741B0}" type="datetime3">
              <a:rPr lang="en-US" smtClean="0"/>
              <a:t>28 January 2025</a:t>
            </a:fld>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
        <p:nvSpPr>
          <p:cNvPr id="7" name="Footer Placeholder 4">
            <a:extLst>
              <a:ext uri="{FF2B5EF4-FFF2-40B4-BE49-F238E27FC236}">
                <a16:creationId xmlns:a16="http://schemas.microsoft.com/office/drawing/2014/main" id="{FB1D8A86-AF7E-8C48-825A-10A9BC40B4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Dr. Sajedul Talukder</a:t>
            </a:r>
          </a:p>
        </p:txBody>
      </p:sp>
      <p:pic>
        <p:nvPicPr>
          <p:cNvPr id="6" name="Picture 2" descr="UTEP Miners Logo PNG Transparent &amp; SVG Vector - Freebie Supply">
            <a:extLst>
              <a:ext uri="{FF2B5EF4-FFF2-40B4-BE49-F238E27FC236}">
                <a16:creationId xmlns:a16="http://schemas.microsoft.com/office/drawing/2014/main" id="{C4C6A732-74BB-565E-2095-AE36BA75A82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41274"/>
            <a:ext cx="83820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522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2F11A0-C4D5-0A41-96FB-B1A622FC2FA8}" type="datetime3">
              <a:rPr lang="en-US" smtClean="0"/>
              <a:t>28 January 2025</a:t>
            </a:fld>
            <a:endParaRPr lang="en-US" dirty="0"/>
          </a:p>
        </p:txBody>
      </p:sp>
      <p:sp>
        <p:nvSpPr>
          <p:cNvPr id="3" name="Footer Placeholder 2"/>
          <p:cNvSpPr>
            <a:spLocks noGrp="1"/>
          </p:cNvSpPr>
          <p:nvPr>
            <p:ph type="ftr" sz="quarter" idx="11"/>
          </p:nvPr>
        </p:nvSpPr>
        <p:spPr/>
        <p:txBody>
          <a:bodyPr/>
          <a:lstStyle/>
          <a:p>
            <a:r>
              <a:rPr lang="en-US"/>
              <a:t>Md Mizanur Rahman</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pic>
        <p:nvPicPr>
          <p:cNvPr id="6" name="Picture 5">
            <a:extLst>
              <a:ext uri="{FF2B5EF4-FFF2-40B4-BE49-F238E27FC236}">
                <a16:creationId xmlns:a16="http://schemas.microsoft.com/office/drawing/2014/main" id="{5363D35D-E8E8-71F2-F42A-B8448773F7C8}"/>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3095461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D88AB8D-1F8B-5C46-AE68-5364F04CE7C8}" type="datetime3">
              <a:rPr lang="en-US" smtClean="0"/>
              <a:t>28 January 2025</a:t>
            </a:fld>
            <a:endParaRPr lang="en-US" dirty="0"/>
          </a:p>
        </p:txBody>
      </p:sp>
      <p:sp>
        <p:nvSpPr>
          <p:cNvPr id="6" name="Footer Placeholder 5"/>
          <p:cNvSpPr>
            <a:spLocks noGrp="1"/>
          </p:cNvSpPr>
          <p:nvPr>
            <p:ph type="ftr" sz="quarter" idx="11"/>
          </p:nvPr>
        </p:nvSpPr>
        <p:spPr/>
        <p:txBody>
          <a:bodyPr/>
          <a:lstStyle/>
          <a:p>
            <a:r>
              <a:rPr lang="en-US"/>
              <a:t>Md Mizanur Rahman</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pic>
        <p:nvPicPr>
          <p:cNvPr id="9" name="Picture 8">
            <a:extLst>
              <a:ext uri="{FF2B5EF4-FFF2-40B4-BE49-F238E27FC236}">
                <a16:creationId xmlns:a16="http://schemas.microsoft.com/office/drawing/2014/main" id="{CDA0A9E4-3643-DEA6-FD7A-D8BDF0375704}"/>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1759540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9546262-A375-6944-A3A6-738BB5912950}" type="datetime3">
              <a:rPr lang="en-US" smtClean="0"/>
              <a:t>28 January 2025</a:t>
            </a:fld>
            <a:endParaRPr lang="en-US" dirty="0"/>
          </a:p>
        </p:txBody>
      </p:sp>
      <p:sp>
        <p:nvSpPr>
          <p:cNvPr id="6" name="Footer Placeholder 5"/>
          <p:cNvSpPr>
            <a:spLocks noGrp="1"/>
          </p:cNvSpPr>
          <p:nvPr>
            <p:ph type="ftr" sz="quarter" idx="11"/>
          </p:nvPr>
        </p:nvSpPr>
        <p:spPr/>
        <p:txBody>
          <a:bodyPr/>
          <a:lstStyle/>
          <a:p>
            <a:r>
              <a:rPr lang="en-US"/>
              <a:t>Md Mizanur Rahman</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pic>
        <p:nvPicPr>
          <p:cNvPr id="9" name="Picture 8">
            <a:extLst>
              <a:ext uri="{FF2B5EF4-FFF2-40B4-BE49-F238E27FC236}">
                <a16:creationId xmlns:a16="http://schemas.microsoft.com/office/drawing/2014/main" id="{0DC64019-F4DA-C359-1DBF-CFF8C8153AA5}"/>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1335546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9544" y="-41275"/>
            <a:ext cx="10204255" cy="93794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E6F739-D444-2D49-8365-D011425B6819}" type="datetime3">
              <a:rPr lang="en-US" smtClean="0"/>
              <a:t>28 January 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Dr. Sajedul Talukder</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81709580"/>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662" r:id="rId13"/>
    <p:sldLayoutId id="2147483844" r:id="rId14"/>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7.jpeg"/><Relationship Id="rId4" Type="http://schemas.openxmlformats.org/officeDocument/2006/relationships/hyperlink" Target="https://www.imperva.com/learn/application-security/denial-of-servic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emf"/><Relationship Id="rId4" Type="http://schemas.openxmlformats.org/officeDocument/2006/relationships/image" Target="../media/image1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en.wikipedia.org/wiki/Stacheldraht"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5.tif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embeddings/oleObject1.bin"/><Relationship Id="rId1" Type="http://schemas.openxmlformats.org/officeDocument/2006/relationships/slideLayout" Target="../slideLayouts/slideLayout2.xml"/><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3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3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37.xml.rels><?xml version="1.0" encoding="UTF-8" standalone="yes"?>
<Relationships xmlns="http://schemas.openxmlformats.org/package/2006/relationships"><Relationship Id="rId8" Type="http://schemas.openxmlformats.org/officeDocument/2006/relationships/image" Target="../media/image21.tiff"/><Relationship Id="rId3" Type="http://schemas.openxmlformats.org/officeDocument/2006/relationships/oleObject" Target="../embeddings/oleObject3.bin"/><Relationship Id="rId7" Type="http://schemas.openxmlformats.org/officeDocument/2006/relationships/oleObject" Target="../embeddings/oleObject6.bin"/><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image" Target="../media/image17.e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image" Target="../media/image26.emf"/><Relationship Id="rId7" Type="http://schemas.openxmlformats.org/officeDocument/2006/relationships/image" Target="../media/image30.emf"/><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 Id="rId9" Type="http://schemas.openxmlformats.org/officeDocument/2006/relationships/image" Target="../media/image32.png"/></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www.bankofamerica.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5.tif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7349" y="420685"/>
            <a:ext cx="11026989" cy="915545"/>
          </a:xfrm>
        </p:spPr>
        <p:txBody>
          <a:bodyPr>
            <a:noAutofit/>
          </a:bodyPr>
          <a:lstStyle/>
          <a:p>
            <a:r>
              <a:rPr lang="en-US" sz="5400" b="1" dirty="0"/>
              <a:t>Connection and Transmission Attacks</a:t>
            </a:r>
          </a:p>
        </p:txBody>
      </p:sp>
      <p:sp>
        <p:nvSpPr>
          <p:cNvPr id="3" name="Subtitle 2"/>
          <p:cNvSpPr>
            <a:spLocks noGrp="1"/>
          </p:cNvSpPr>
          <p:nvPr>
            <p:ph type="subTitle" idx="1"/>
          </p:nvPr>
        </p:nvSpPr>
        <p:spPr>
          <a:xfrm>
            <a:off x="3326239" y="4892771"/>
            <a:ext cx="5677546" cy="628999"/>
          </a:xfrm>
        </p:spPr>
        <p:txBody>
          <a:bodyPr>
            <a:noAutofit/>
          </a:bodyPr>
          <a:lstStyle/>
          <a:p>
            <a:r>
              <a:rPr lang="en-US" sz="3500" dirty="0"/>
              <a:t>Dr. Sajedul Talukder</a:t>
            </a:r>
          </a:p>
          <a:p>
            <a:endParaRPr lang="en-US" sz="3500" dirty="0"/>
          </a:p>
        </p:txBody>
      </p:sp>
      <p:sp>
        <p:nvSpPr>
          <p:cNvPr id="8" name="Title 1"/>
          <p:cNvSpPr txBox="1">
            <a:spLocks/>
          </p:cNvSpPr>
          <p:nvPr/>
        </p:nvSpPr>
        <p:spPr>
          <a:xfrm>
            <a:off x="1566862" y="4200042"/>
            <a:ext cx="9144000" cy="4026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accent2">
                    <a:lumMod val="75000"/>
                  </a:schemeClr>
                </a:solidFill>
              </a:rPr>
              <a:t>Lecture note</a:t>
            </a:r>
          </a:p>
        </p:txBody>
      </p:sp>
      <p:sp>
        <p:nvSpPr>
          <p:cNvPr id="4" name="Title 1">
            <a:extLst>
              <a:ext uri="{FF2B5EF4-FFF2-40B4-BE49-F238E27FC236}">
                <a16:creationId xmlns:a16="http://schemas.microsoft.com/office/drawing/2014/main" id="{84F2FADA-A348-7CEF-AD4D-5F2C68CF8AEC}"/>
              </a:ext>
            </a:extLst>
          </p:cNvPr>
          <p:cNvSpPr txBox="1">
            <a:spLocks/>
          </p:cNvSpPr>
          <p:nvPr/>
        </p:nvSpPr>
        <p:spPr>
          <a:xfrm>
            <a:off x="1550150" y="2793135"/>
            <a:ext cx="9144000" cy="4026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a:solidFill>
                  <a:srgbClr val="00297C"/>
                </a:solidFill>
              </a:rPr>
              <a:t>CS 5352/6352 Computer Security</a:t>
            </a:r>
          </a:p>
        </p:txBody>
      </p:sp>
    </p:spTree>
    <p:extLst>
      <p:ext uri="{BB962C8B-B14F-4D97-AF65-F5344CB8AC3E}">
        <p14:creationId xmlns:p14="http://schemas.microsoft.com/office/powerpoint/2010/main" val="351173573"/>
      </p:ext>
    </p:extLst>
  </p:cSld>
  <p:clrMapOvr>
    <a:masterClrMapping/>
  </p:clrMapOvr>
  <mc:AlternateContent xmlns:mc="http://schemas.openxmlformats.org/markup-compatibility/2006" xmlns:p14="http://schemas.microsoft.com/office/powerpoint/2010/main">
    <mc:Choice Requires="p14">
      <p:transition spd="slow" p14:dur="2000" advTm="27080"/>
    </mc:Choice>
    <mc:Fallback xmlns="">
      <p:transition spd="slow" advTm="2708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063129ED-E6B4-454A-9D14-B86F30EAD377}"/>
              </a:ext>
            </a:extLst>
          </p:cNvPr>
          <p:cNvSpPr>
            <a:spLocks noGrp="1"/>
          </p:cNvSpPr>
          <p:nvPr>
            <p:ph type="title"/>
          </p:nvPr>
        </p:nvSpPr>
        <p:spPr>
          <a:xfrm>
            <a:off x="838200" y="0"/>
            <a:ext cx="8305800" cy="971550"/>
          </a:xfrm>
        </p:spPr>
        <p:txBody>
          <a:bodyPr/>
          <a:lstStyle/>
          <a:p>
            <a:pPr eaLnBrk="1" hangingPunct="1"/>
            <a:r>
              <a:rPr lang="en-US" altLang="en-US" dirty="0"/>
              <a:t>Why should we care?</a:t>
            </a:r>
          </a:p>
        </p:txBody>
      </p:sp>
      <p:sp>
        <p:nvSpPr>
          <p:cNvPr id="3" name="Content Placeholder 2">
            <a:extLst>
              <a:ext uri="{FF2B5EF4-FFF2-40B4-BE49-F238E27FC236}">
                <a16:creationId xmlns:a16="http://schemas.microsoft.com/office/drawing/2014/main" id="{ED3B604E-8D2D-394E-B629-EB62B9C90496}"/>
              </a:ext>
            </a:extLst>
          </p:cNvPr>
          <p:cNvSpPr>
            <a:spLocks noGrp="1"/>
          </p:cNvSpPr>
          <p:nvPr>
            <p:ph idx="1"/>
          </p:nvPr>
        </p:nvSpPr>
        <p:spPr>
          <a:xfrm>
            <a:off x="838200" y="1638302"/>
            <a:ext cx="10515600" cy="4351338"/>
          </a:xfrm>
        </p:spPr>
        <p:txBody>
          <a:bodyPr>
            <a:normAutofit lnSpcReduction="10000"/>
          </a:bodyPr>
          <a:lstStyle/>
          <a:p>
            <a:pPr eaLnBrk="1" hangingPunct="1">
              <a:lnSpc>
                <a:spcPct val="90000"/>
              </a:lnSpc>
            </a:pPr>
            <a:r>
              <a:rPr lang="en-US" altLang="en-US" dirty="0"/>
              <a:t>As per 2006 CSI/FBI Computer Crime and Security Survey </a:t>
            </a:r>
          </a:p>
          <a:p>
            <a:pPr lvl="1" eaLnBrk="1" hangingPunct="1">
              <a:lnSpc>
                <a:spcPct val="90000"/>
              </a:lnSpc>
            </a:pPr>
            <a:r>
              <a:rPr lang="en-US" altLang="en-US" dirty="0"/>
              <a:t>25% of respondents faced some form of DoS attacks in previous 12 months. This value varied from 25% to 40% over the course of time</a:t>
            </a:r>
          </a:p>
          <a:p>
            <a:pPr lvl="1" eaLnBrk="1" hangingPunct="1">
              <a:lnSpc>
                <a:spcPct val="90000"/>
              </a:lnSpc>
            </a:pPr>
            <a:r>
              <a:rPr lang="en-US" altLang="en-US" dirty="0"/>
              <a:t>DoS attacks are the </a:t>
            </a:r>
            <a:r>
              <a:rPr lang="en-US" altLang="en-US" b="1" dirty="0"/>
              <a:t>5th most costly</a:t>
            </a:r>
            <a:r>
              <a:rPr lang="en-US" altLang="en-US" dirty="0"/>
              <a:t> form of attacks</a:t>
            </a:r>
          </a:p>
          <a:p>
            <a:pPr eaLnBrk="1" hangingPunct="1">
              <a:lnSpc>
                <a:spcPct val="90000"/>
              </a:lnSpc>
            </a:pPr>
            <a:r>
              <a:rPr lang="en-US" altLang="en-US" dirty="0"/>
              <a:t>A DoS attack is not just missing out on the latest sports scores or Tweets or weather reports</a:t>
            </a:r>
            <a:endParaRPr lang="en-US" altLang="en-US" b="1" dirty="0"/>
          </a:p>
          <a:p>
            <a:pPr eaLnBrk="1" hangingPunct="1">
              <a:lnSpc>
                <a:spcPct val="90000"/>
              </a:lnSpc>
            </a:pPr>
            <a:r>
              <a:rPr lang="en-US" altLang="en-US" dirty="0"/>
              <a:t>Internet is now a critical resource whose disruption has financial implications, or even dire consequences on human safety</a:t>
            </a:r>
          </a:p>
          <a:p>
            <a:pPr lvl="1" eaLnBrk="1" hangingPunct="1">
              <a:lnSpc>
                <a:spcPct val="90000"/>
              </a:lnSpc>
            </a:pPr>
            <a:r>
              <a:rPr lang="en-US" altLang="en-US" b="1" dirty="0"/>
              <a:t>Cybercrime</a:t>
            </a:r>
            <a:r>
              <a:rPr lang="en-US" altLang="en-US" dirty="0"/>
              <a:t> and </a:t>
            </a:r>
            <a:r>
              <a:rPr lang="en-US" altLang="en-US" b="1" dirty="0"/>
              <a:t>cyberwarfare</a:t>
            </a:r>
            <a:r>
              <a:rPr lang="en-US" altLang="en-US" dirty="0"/>
              <a:t> might use of DoS or DDoS as a potential weapon to disrupt or degrade critical infrastructure</a:t>
            </a:r>
          </a:p>
          <a:p>
            <a:pPr lvl="1" eaLnBrk="1" hangingPunct="1">
              <a:lnSpc>
                <a:spcPct val="90000"/>
              </a:lnSpc>
            </a:pPr>
            <a:r>
              <a:rPr lang="en-US" altLang="en-US" dirty="0"/>
              <a:t>DDoS attacks are a major threat to the stability of the Internet</a:t>
            </a:r>
          </a:p>
          <a:p>
            <a:pPr eaLnBrk="1" hangingPunct="1">
              <a:lnSpc>
                <a:spcPct val="90000"/>
              </a:lnSpc>
            </a:pPr>
            <a:endParaRPr lang="en-US" altLang="en-US" sz="2000" dirty="0"/>
          </a:p>
        </p:txBody>
      </p:sp>
    </p:spTree>
    <p:extLst>
      <p:ext uri="{BB962C8B-B14F-4D97-AF65-F5344CB8AC3E}">
        <p14:creationId xmlns:p14="http://schemas.microsoft.com/office/powerpoint/2010/main" val="295091292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95D3E432-F7B6-FD41-B373-76EEEC91A385}"/>
              </a:ext>
            </a:extLst>
          </p:cNvPr>
          <p:cNvSpPr>
            <a:spLocks noGrp="1"/>
          </p:cNvSpPr>
          <p:nvPr>
            <p:ph type="title"/>
          </p:nvPr>
        </p:nvSpPr>
        <p:spPr>
          <a:xfrm>
            <a:off x="838200" y="30163"/>
            <a:ext cx="8305800" cy="971550"/>
          </a:xfrm>
        </p:spPr>
        <p:txBody>
          <a:bodyPr/>
          <a:lstStyle/>
          <a:p>
            <a:pPr eaLnBrk="1" hangingPunct="1"/>
            <a:r>
              <a:rPr lang="en-US" altLang="en-US" dirty="0"/>
              <a:t>Ping flood attack</a:t>
            </a:r>
          </a:p>
        </p:txBody>
      </p:sp>
      <p:sp>
        <p:nvSpPr>
          <p:cNvPr id="32771" name="Content Placeholder 2">
            <a:extLst>
              <a:ext uri="{FF2B5EF4-FFF2-40B4-BE49-F238E27FC236}">
                <a16:creationId xmlns:a16="http://schemas.microsoft.com/office/drawing/2014/main" id="{EBD34894-1E0F-8943-8A2B-1532FEBC4C5D}"/>
              </a:ext>
            </a:extLst>
          </p:cNvPr>
          <p:cNvSpPr>
            <a:spLocks noGrp="1"/>
          </p:cNvSpPr>
          <p:nvPr>
            <p:ph idx="1"/>
          </p:nvPr>
        </p:nvSpPr>
        <p:spPr>
          <a:xfrm>
            <a:off x="838200" y="1231559"/>
            <a:ext cx="10515600" cy="4351338"/>
          </a:xfrm>
        </p:spPr>
        <p:txBody>
          <a:bodyPr/>
          <a:lstStyle/>
          <a:p>
            <a:r>
              <a:rPr lang="en-US" dirty="0"/>
              <a:t>Ping flood, also known as ICMP flood, is a common </a:t>
            </a:r>
            <a:r>
              <a:rPr lang="en-US" u="sng" dirty="0">
                <a:hlinkClick r:id="rId4"/>
              </a:rPr>
              <a:t>Denial of Service</a:t>
            </a:r>
            <a:r>
              <a:rPr lang="en-US" dirty="0"/>
              <a:t> (DoS) attack in which an attacker takes down a victim’s computer by overwhelming it with ICMP echo requests.</a:t>
            </a:r>
            <a:endParaRPr lang="en-US" altLang="en-US" dirty="0"/>
          </a:p>
          <a:p>
            <a:r>
              <a:rPr lang="en-US" altLang="en-US" dirty="0"/>
              <a:t>Use of ping command options  -n –l (windows) or -n –s (</a:t>
            </a:r>
            <a:r>
              <a:rPr lang="en-US" altLang="en-US" dirty="0" err="1"/>
              <a:t>linux</a:t>
            </a:r>
            <a:r>
              <a:rPr lang="en-US" altLang="en-US" dirty="0"/>
              <a:t>) </a:t>
            </a:r>
          </a:p>
          <a:p>
            <a:pPr eaLnBrk="1" hangingPunct="1"/>
            <a:endParaRPr lang="en-US" altLang="en-US" dirty="0"/>
          </a:p>
        </p:txBody>
      </p:sp>
      <p:pic>
        <p:nvPicPr>
          <p:cNvPr id="32773" name="Picture 7" descr="ping-flood1">
            <a:extLst>
              <a:ext uri="{FF2B5EF4-FFF2-40B4-BE49-F238E27FC236}">
                <a16:creationId xmlns:a16="http://schemas.microsoft.com/office/drawing/2014/main" id="{D381912E-4BF2-4246-8662-F0324B9C79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3060868"/>
            <a:ext cx="6781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8">
            <a:extLst>
              <a:ext uri="{FF2B5EF4-FFF2-40B4-BE49-F238E27FC236}">
                <a16:creationId xmlns:a16="http://schemas.microsoft.com/office/drawing/2014/main" id="{F4295378-BFBD-984B-B4D8-FA694FD594F5}"/>
              </a:ext>
            </a:extLst>
          </p:cNvPr>
          <p:cNvSpPr>
            <a:spLocks noChangeArrowheads="1"/>
          </p:cNvSpPr>
          <p:nvPr/>
        </p:nvSpPr>
        <p:spPr bwMode="auto">
          <a:xfrm>
            <a:off x="5181600" y="3594268"/>
            <a:ext cx="457200" cy="3810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latin typeface="Microsoft Sans Serif" panose="020B0604020202020204" pitchFamily="34" charset="0"/>
            </a:endParaRPr>
          </a:p>
        </p:txBody>
      </p:sp>
      <p:sp>
        <p:nvSpPr>
          <p:cNvPr id="7" name="Oval 9">
            <a:extLst>
              <a:ext uri="{FF2B5EF4-FFF2-40B4-BE49-F238E27FC236}">
                <a16:creationId xmlns:a16="http://schemas.microsoft.com/office/drawing/2014/main" id="{DBA6C463-07BA-B043-BF39-3C3F5D84E045}"/>
              </a:ext>
            </a:extLst>
          </p:cNvPr>
          <p:cNvSpPr>
            <a:spLocks noChangeArrowheads="1"/>
          </p:cNvSpPr>
          <p:nvPr/>
        </p:nvSpPr>
        <p:spPr bwMode="auto">
          <a:xfrm>
            <a:off x="5715000" y="3518068"/>
            <a:ext cx="990600" cy="4572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latin typeface="Microsoft Sans Serif" panose="020B0604020202020204" pitchFamily="34" charset="0"/>
            </a:endParaRPr>
          </a:p>
        </p:txBody>
      </p:sp>
      <p:sp>
        <p:nvSpPr>
          <p:cNvPr id="9" name="AutoShape 10">
            <a:extLst>
              <a:ext uri="{FF2B5EF4-FFF2-40B4-BE49-F238E27FC236}">
                <a16:creationId xmlns:a16="http://schemas.microsoft.com/office/drawing/2014/main" id="{20E2F8D5-9BEA-8C4F-9D4D-14AD59E1A64D}"/>
              </a:ext>
            </a:extLst>
          </p:cNvPr>
          <p:cNvSpPr>
            <a:spLocks noChangeArrowheads="1"/>
          </p:cNvSpPr>
          <p:nvPr/>
        </p:nvSpPr>
        <p:spPr bwMode="auto">
          <a:xfrm>
            <a:off x="7813964" y="3746668"/>
            <a:ext cx="3200400" cy="762000"/>
          </a:xfrm>
          <a:prstGeom prst="cloudCallout">
            <a:avLst>
              <a:gd name="adj1" fmla="val -49403"/>
              <a:gd name="adj2" fmla="val 128958"/>
            </a:avLst>
          </a:prstGeom>
          <a:solidFill>
            <a:schemeClr val="accent1">
              <a:alpha val="98822"/>
            </a:schemeClr>
          </a:solidFill>
          <a:ln w="9525">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a:latin typeface="Calibri" panose="020F0502020204030204" pitchFamily="34" charset="0"/>
              </a:rPr>
              <a:t>Ping of Death</a:t>
            </a:r>
          </a:p>
        </p:txBody>
      </p:sp>
    </p:spTree>
    <p:custDataLst>
      <p:tags r:id="rId1"/>
    </p:custDataLst>
    <p:extLst>
      <p:ext uri="{BB962C8B-B14F-4D97-AF65-F5344CB8AC3E}">
        <p14:creationId xmlns:p14="http://schemas.microsoft.com/office/powerpoint/2010/main" val="285516545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3A3317F0-61CE-6742-A240-167DE10A502F}"/>
              </a:ext>
            </a:extLst>
          </p:cNvPr>
          <p:cNvSpPr>
            <a:spLocks noGrp="1"/>
          </p:cNvSpPr>
          <p:nvPr>
            <p:ph type="title"/>
          </p:nvPr>
        </p:nvSpPr>
        <p:spPr>
          <a:xfrm>
            <a:off x="838200" y="0"/>
            <a:ext cx="8305800" cy="971550"/>
          </a:xfrm>
        </p:spPr>
        <p:txBody>
          <a:bodyPr/>
          <a:lstStyle/>
          <a:p>
            <a:pPr eaLnBrk="1" hangingPunct="1"/>
            <a:r>
              <a:rPr lang="en-US" altLang="en-US" dirty="0"/>
              <a:t>Ping flood attack </a:t>
            </a:r>
            <a:r>
              <a:rPr lang="en-US" altLang="en-US" sz="1800" dirty="0"/>
              <a:t>cont’d ….</a:t>
            </a:r>
            <a:endParaRPr lang="en-US" altLang="en-US" dirty="0"/>
          </a:p>
        </p:txBody>
      </p:sp>
      <p:sp>
        <p:nvSpPr>
          <p:cNvPr id="33795" name="Content Placeholder 2">
            <a:extLst>
              <a:ext uri="{FF2B5EF4-FFF2-40B4-BE49-F238E27FC236}">
                <a16:creationId xmlns:a16="http://schemas.microsoft.com/office/drawing/2014/main" id="{D3E05001-8082-F946-9327-373679A71D9F}"/>
              </a:ext>
            </a:extLst>
          </p:cNvPr>
          <p:cNvSpPr>
            <a:spLocks noGrp="1"/>
          </p:cNvSpPr>
          <p:nvPr>
            <p:ph idx="1"/>
          </p:nvPr>
        </p:nvSpPr>
        <p:spPr>
          <a:xfrm>
            <a:off x="838200" y="1469365"/>
            <a:ext cx="10515600" cy="4351338"/>
          </a:xfrm>
        </p:spPr>
        <p:txBody>
          <a:bodyPr/>
          <a:lstStyle/>
          <a:p>
            <a:pPr eaLnBrk="1" hangingPunct="1"/>
            <a:r>
              <a:rPr lang="en-US" altLang="en-US" dirty="0"/>
              <a:t>Generally useless on larger networks or websites, request timed out</a:t>
            </a:r>
          </a:p>
        </p:txBody>
      </p:sp>
      <p:pic>
        <p:nvPicPr>
          <p:cNvPr id="33797" name="Picture 10">
            <a:extLst>
              <a:ext uri="{FF2B5EF4-FFF2-40B4-BE49-F238E27FC236}">
                <a16:creationId xmlns:a16="http://schemas.microsoft.com/office/drawing/2014/main" id="{C89933F8-B9F0-514E-A555-5EF8C73BC7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215636"/>
            <a:ext cx="8001000" cy="392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Oval 7">
            <a:extLst>
              <a:ext uri="{FF2B5EF4-FFF2-40B4-BE49-F238E27FC236}">
                <a16:creationId xmlns:a16="http://schemas.microsoft.com/office/drawing/2014/main" id="{3BF53EBC-9429-E947-B786-4FF93DDDF9AE}"/>
              </a:ext>
            </a:extLst>
          </p:cNvPr>
          <p:cNvSpPr>
            <a:spLocks noChangeArrowheads="1"/>
          </p:cNvSpPr>
          <p:nvPr/>
        </p:nvSpPr>
        <p:spPr bwMode="auto">
          <a:xfrm>
            <a:off x="1905000" y="2407722"/>
            <a:ext cx="5029200" cy="30480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0" name="Oval 8">
            <a:extLst>
              <a:ext uri="{FF2B5EF4-FFF2-40B4-BE49-F238E27FC236}">
                <a16:creationId xmlns:a16="http://schemas.microsoft.com/office/drawing/2014/main" id="{479230A1-ECA2-6F49-BBED-DAEF6C7C0955}"/>
              </a:ext>
            </a:extLst>
          </p:cNvPr>
          <p:cNvSpPr>
            <a:spLocks noChangeArrowheads="1"/>
          </p:cNvSpPr>
          <p:nvPr/>
        </p:nvSpPr>
        <p:spPr bwMode="auto">
          <a:xfrm>
            <a:off x="1752600" y="4160322"/>
            <a:ext cx="5029200" cy="30480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66631018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EC2BD101-932A-254D-BAB2-28EA46436AF2}"/>
              </a:ext>
            </a:extLst>
          </p:cNvPr>
          <p:cNvSpPr>
            <a:spLocks noGrp="1" noChangeArrowheads="1"/>
          </p:cNvSpPr>
          <p:nvPr>
            <p:ph type="title"/>
          </p:nvPr>
        </p:nvSpPr>
        <p:spPr>
          <a:xfrm>
            <a:off x="838200" y="123031"/>
            <a:ext cx="8229600" cy="792163"/>
          </a:xfrm>
        </p:spPr>
        <p:txBody>
          <a:bodyPr/>
          <a:lstStyle/>
          <a:p>
            <a:pPr eaLnBrk="1" hangingPunct="1"/>
            <a:r>
              <a:rPr lang="en-US" altLang="en-US" dirty="0"/>
              <a:t>Smurf DoS Attack</a:t>
            </a:r>
          </a:p>
        </p:txBody>
      </p:sp>
      <p:sp>
        <p:nvSpPr>
          <p:cNvPr id="2444291" name="Rectangle 3">
            <a:extLst>
              <a:ext uri="{FF2B5EF4-FFF2-40B4-BE49-F238E27FC236}">
                <a16:creationId xmlns:a16="http://schemas.microsoft.com/office/drawing/2014/main" id="{48728564-5E74-F346-8E3F-6D380225AA5A}"/>
              </a:ext>
            </a:extLst>
          </p:cNvPr>
          <p:cNvSpPr>
            <a:spLocks noGrp="1" noChangeArrowheads="1"/>
          </p:cNvSpPr>
          <p:nvPr>
            <p:ph type="body" idx="1"/>
          </p:nvPr>
        </p:nvSpPr>
        <p:spPr>
          <a:xfrm>
            <a:off x="2025650" y="762001"/>
            <a:ext cx="7880350" cy="5306290"/>
          </a:xfrm>
        </p:spPr>
        <p:txBody>
          <a:bodyPr>
            <a:normAutofit lnSpcReduction="10000"/>
          </a:bodyPr>
          <a:lstStyle/>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r>
              <a:rPr lang="en-US" altLang="en-US" sz="2400" dirty="0"/>
              <a:t>Send ping request to </a:t>
            </a:r>
            <a:r>
              <a:rPr lang="en-US" altLang="en-US" sz="2400" dirty="0" err="1"/>
              <a:t>brdcst</a:t>
            </a:r>
            <a:r>
              <a:rPr lang="en-US" altLang="en-US" sz="2400" dirty="0"/>
              <a:t> </a:t>
            </a:r>
            <a:r>
              <a:rPr lang="en-US" altLang="en-US" sz="2400" dirty="0" err="1"/>
              <a:t>addr</a:t>
            </a:r>
            <a:r>
              <a:rPr lang="en-US" altLang="en-US" sz="2400" dirty="0"/>
              <a:t> (ICMP Echo Req) </a:t>
            </a:r>
          </a:p>
          <a:p>
            <a:pPr eaLnBrk="1" hangingPunct="1"/>
            <a:r>
              <a:rPr lang="en-US" altLang="en-US" sz="2400" dirty="0"/>
              <a:t>Lots of responses:</a:t>
            </a:r>
          </a:p>
          <a:p>
            <a:pPr lvl="1" eaLnBrk="1" hangingPunct="1"/>
            <a:r>
              <a:rPr lang="en-US" altLang="en-US" dirty="0"/>
              <a:t>Every host on target network generates a ping reply (ICMP Echo Reply) to victim</a:t>
            </a:r>
          </a:p>
          <a:p>
            <a:pPr lvl="1" eaLnBrk="1" hangingPunct="1"/>
            <a:r>
              <a:rPr lang="en-US" altLang="en-US" dirty="0"/>
              <a:t>Ping reply stream can overload victim</a:t>
            </a:r>
          </a:p>
        </p:txBody>
      </p:sp>
      <p:sp>
        <p:nvSpPr>
          <p:cNvPr id="2444292" name="Text Box 4">
            <a:extLst>
              <a:ext uri="{FF2B5EF4-FFF2-40B4-BE49-F238E27FC236}">
                <a16:creationId xmlns:a16="http://schemas.microsoft.com/office/drawing/2014/main" id="{E19610D7-6B3D-2746-8654-0A3A217448A9}"/>
              </a:ext>
            </a:extLst>
          </p:cNvPr>
          <p:cNvSpPr txBox="1">
            <a:spLocks noChangeArrowheads="1"/>
          </p:cNvSpPr>
          <p:nvPr/>
        </p:nvSpPr>
        <p:spPr bwMode="auto">
          <a:xfrm>
            <a:off x="2432050" y="6324601"/>
            <a:ext cx="6178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pPr>
            <a:r>
              <a:rPr kumimoji="1" lang="en-US" altLang="en-US" sz="2000" dirty="0">
                <a:latin typeface="Tahoma" panose="020B0604030504040204" pitchFamily="34" charset="0"/>
              </a:rPr>
              <a:t>Prevention: reject external packets to </a:t>
            </a:r>
            <a:r>
              <a:rPr kumimoji="1" lang="en-US" altLang="en-US" sz="2000" dirty="0" err="1">
                <a:latin typeface="Tahoma" panose="020B0604030504040204" pitchFamily="34" charset="0"/>
              </a:rPr>
              <a:t>brdcst</a:t>
            </a:r>
            <a:r>
              <a:rPr kumimoji="1" lang="en-US" altLang="en-US" sz="2000" dirty="0">
                <a:latin typeface="Tahoma" panose="020B0604030504040204" pitchFamily="34" charset="0"/>
              </a:rPr>
              <a:t> address.</a:t>
            </a:r>
          </a:p>
        </p:txBody>
      </p:sp>
      <p:pic>
        <p:nvPicPr>
          <p:cNvPr id="11269" name="Picture 5" descr="j0239481">
            <a:extLst>
              <a:ext uri="{FF2B5EF4-FFF2-40B4-BE49-F238E27FC236}">
                <a16:creationId xmlns:a16="http://schemas.microsoft.com/office/drawing/2014/main" id="{EF402BD1-49A7-A740-B5F9-1A0CAB7BAE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016250"/>
            <a:ext cx="76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 descr="j0239481">
            <a:extLst>
              <a:ext uri="{FF2B5EF4-FFF2-40B4-BE49-F238E27FC236}">
                <a16:creationId xmlns:a16="http://schemas.microsoft.com/office/drawing/2014/main" id="{023CA642-D347-2B45-97A1-69606213B9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3016250"/>
            <a:ext cx="76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7" descr="j0239481">
            <a:extLst>
              <a:ext uri="{FF2B5EF4-FFF2-40B4-BE49-F238E27FC236}">
                <a16:creationId xmlns:a16="http://schemas.microsoft.com/office/drawing/2014/main" id="{595E8113-1000-044D-8B6B-E57624CB93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3016250"/>
            <a:ext cx="76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Rectangle 8">
            <a:extLst>
              <a:ext uri="{FF2B5EF4-FFF2-40B4-BE49-F238E27FC236}">
                <a16:creationId xmlns:a16="http://schemas.microsoft.com/office/drawing/2014/main" id="{52449CB0-7B9B-4149-917D-1A4F3A94FD32}"/>
              </a:ext>
            </a:extLst>
          </p:cNvPr>
          <p:cNvSpPr>
            <a:spLocks noChangeArrowheads="1"/>
          </p:cNvSpPr>
          <p:nvPr/>
        </p:nvSpPr>
        <p:spPr bwMode="auto">
          <a:xfrm>
            <a:off x="5181600" y="2057400"/>
            <a:ext cx="1600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pPr>
            <a:r>
              <a:rPr lang="en-US" altLang="en-US" sz="2400">
                <a:solidFill>
                  <a:schemeClr val="bg2"/>
                </a:solidFill>
                <a:latin typeface="Tahoma" panose="020B0604030504040204" pitchFamily="34" charset="0"/>
              </a:rPr>
              <a:t>gateway</a:t>
            </a:r>
          </a:p>
        </p:txBody>
      </p:sp>
      <p:sp>
        <p:nvSpPr>
          <p:cNvPr id="11273" name="Line 9">
            <a:extLst>
              <a:ext uri="{FF2B5EF4-FFF2-40B4-BE49-F238E27FC236}">
                <a16:creationId xmlns:a16="http://schemas.microsoft.com/office/drawing/2014/main" id="{4C143D2C-AE1B-D841-8EC5-6E2F9D9DD043}"/>
              </a:ext>
            </a:extLst>
          </p:cNvPr>
          <p:cNvSpPr>
            <a:spLocks noChangeShapeType="1"/>
          </p:cNvSpPr>
          <p:nvPr/>
        </p:nvSpPr>
        <p:spPr bwMode="auto">
          <a:xfrm>
            <a:off x="5943600" y="2514600"/>
            <a:ext cx="0" cy="5016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1274" name="Line 10">
            <a:extLst>
              <a:ext uri="{FF2B5EF4-FFF2-40B4-BE49-F238E27FC236}">
                <a16:creationId xmlns:a16="http://schemas.microsoft.com/office/drawing/2014/main" id="{DCEE1088-D65B-3D4A-A818-81D6E023735D}"/>
              </a:ext>
            </a:extLst>
          </p:cNvPr>
          <p:cNvSpPr>
            <a:spLocks noChangeShapeType="1"/>
          </p:cNvSpPr>
          <p:nvPr/>
        </p:nvSpPr>
        <p:spPr bwMode="auto">
          <a:xfrm flipV="1">
            <a:off x="5105400" y="2743200"/>
            <a:ext cx="0" cy="2730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1275" name="Line 11">
            <a:extLst>
              <a:ext uri="{FF2B5EF4-FFF2-40B4-BE49-F238E27FC236}">
                <a16:creationId xmlns:a16="http://schemas.microsoft.com/office/drawing/2014/main" id="{FF6C85CA-D257-6F46-8619-4CB8D0403D3C}"/>
              </a:ext>
            </a:extLst>
          </p:cNvPr>
          <p:cNvSpPr>
            <a:spLocks noChangeShapeType="1"/>
          </p:cNvSpPr>
          <p:nvPr/>
        </p:nvSpPr>
        <p:spPr bwMode="auto">
          <a:xfrm>
            <a:off x="5105400" y="2743200"/>
            <a:ext cx="1676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1276" name="Line 12">
            <a:extLst>
              <a:ext uri="{FF2B5EF4-FFF2-40B4-BE49-F238E27FC236}">
                <a16:creationId xmlns:a16="http://schemas.microsoft.com/office/drawing/2014/main" id="{71619F67-B594-2D41-8F0F-3311573E64FF}"/>
              </a:ext>
            </a:extLst>
          </p:cNvPr>
          <p:cNvSpPr>
            <a:spLocks noChangeShapeType="1"/>
          </p:cNvSpPr>
          <p:nvPr/>
        </p:nvSpPr>
        <p:spPr bwMode="auto">
          <a:xfrm>
            <a:off x="6781800" y="2743200"/>
            <a:ext cx="0" cy="2730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pic>
        <p:nvPicPr>
          <p:cNvPr id="11277" name="Picture 13" descr="j0239481">
            <a:extLst>
              <a:ext uri="{FF2B5EF4-FFF2-40B4-BE49-F238E27FC236}">
                <a16:creationId xmlns:a16="http://schemas.microsoft.com/office/drawing/2014/main" id="{38A2E930-1F87-0946-8A40-436E96EC9B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676400"/>
            <a:ext cx="76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8" name="Text Box 14">
            <a:extLst>
              <a:ext uri="{FF2B5EF4-FFF2-40B4-BE49-F238E27FC236}">
                <a16:creationId xmlns:a16="http://schemas.microsoft.com/office/drawing/2014/main" id="{D5266AFF-A090-C642-A4AB-0CD8A55D652B}"/>
              </a:ext>
            </a:extLst>
          </p:cNvPr>
          <p:cNvSpPr txBox="1">
            <a:spLocks noChangeArrowheads="1"/>
          </p:cNvSpPr>
          <p:nvPr/>
        </p:nvSpPr>
        <p:spPr bwMode="auto">
          <a:xfrm>
            <a:off x="2025650" y="2254250"/>
            <a:ext cx="869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pPr>
            <a:r>
              <a:rPr lang="en-US" altLang="en-US">
                <a:latin typeface="Tahoma" panose="020B0604030504040204" pitchFamily="34" charset="0"/>
              </a:rPr>
              <a:t>DoS</a:t>
            </a:r>
            <a:br>
              <a:rPr lang="en-US" altLang="en-US">
                <a:latin typeface="Tahoma" panose="020B0604030504040204" pitchFamily="34" charset="0"/>
              </a:rPr>
            </a:br>
            <a:r>
              <a:rPr lang="en-US" altLang="en-US">
                <a:latin typeface="Tahoma" panose="020B0604030504040204" pitchFamily="34" charset="0"/>
              </a:rPr>
              <a:t>Source</a:t>
            </a:r>
          </a:p>
        </p:txBody>
      </p:sp>
      <p:pic>
        <p:nvPicPr>
          <p:cNvPr id="11279" name="Picture 15" descr="j0239481">
            <a:extLst>
              <a:ext uri="{FF2B5EF4-FFF2-40B4-BE49-F238E27FC236}">
                <a16:creationId xmlns:a16="http://schemas.microsoft.com/office/drawing/2014/main" id="{026D86DE-8DB7-8A49-8471-12E1E3A265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1600" y="1600200"/>
            <a:ext cx="76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0" name="Text Box 16">
            <a:extLst>
              <a:ext uri="{FF2B5EF4-FFF2-40B4-BE49-F238E27FC236}">
                <a16:creationId xmlns:a16="http://schemas.microsoft.com/office/drawing/2014/main" id="{08C55280-98F6-9140-9E92-219810D7749D}"/>
              </a:ext>
            </a:extLst>
          </p:cNvPr>
          <p:cNvSpPr txBox="1">
            <a:spLocks noChangeArrowheads="1"/>
          </p:cNvSpPr>
          <p:nvPr/>
        </p:nvSpPr>
        <p:spPr bwMode="auto">
          <a:xfrm>
            <a:off x="8972550" y="2178050"/>
            <a:ext cx="844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pPr>
            <a:r>
              <a:rPr lang="en-US" altLang="en-US">
                <a:latin typeface="Tahoma" panose="020B0604030504040204" pitchFamily="34" charset="0"/>
              </a:rPr>
              <a:t>DoS</a:t>
            </a:r>
            <a:br>
              <a:rPr lang="en-US" altLang="en-US">
                <a:latin typeface="Tahoma" panose="020B0604030504040204" pitchFamily="34" charset="0"/>
              </a:rPr>
            </a:br>
            <a:r>
              <a:rPr lang="en-US" altLang="en-US">
                <a:latin typeface="Tahoma" panose="020B0604030504040204" pitchFamily="34" charset="0"/>
              </a:rPr>
              <a:t>Target</a:t>
            </a:r>
          </a:p>
        </p:txBody>
      </p:sp>
      <p:sp>
        <p:nvSpPr>
          <p:cNvPr id="11281" name="Line 17">
            <a:extLst>
              <a:ext uri="{FF2B5EF4-FFF2-40B4-BE49-F238E27FC236}">
                <a16:creationId xmlns:a16="http://schemas.microsoft.com/office/drawing/2014/main" id="{2CD7CD3D-3A20-2246-9B36-4EB4FF82949D}"/>
              </a:ext>
            </a:extLst>
          </p:cNvPr>
          <p:cNvSpPr>
            <a:spLocks noChangeShapeType="1"/>
          </p:cNvSpPr>
          <p:nvPr/>
        </p:nvSpPr>
        <p:spPr bwMode="auto">
          <a:xfrm>
            <a:off x="2819400" y="1676400"/>
            <a:ext cx="2590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1282" name="Line 18">
            <a:extLst>
              <a:ext uri="{FF2B5EF4-FFF2-40B4-BE49-F238E27FC236}">
                <a16:creationId xmlns:a16="http://schemas.microsoft.com/office/drawing/2014/main" id="{4122F2E7-59BC-0948-908E-2CE7712D6B3D}"/>
              </a:ext>
            </a:extLst>
          </p:cNvPr>
          <p:cNvSpPr>
            <a:spLocks noChangeShapeType="1"/>
          </p:cNvSpPr>
          <p:nvPr/>
        </p:nvSpPr>
        <p:spPr bwMode="auto">
          <a:xfrm>
            <a:off x="5410200" y="16764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1283" name="Line 19">
            <a:extLst>
              <a:ext uri="{FF2B5EF4-FFF2-40B4-BE49-F238E27FC236}">
                <a16:creationId xmlns:a16="http://schemas.microsoft.com/office/drawing/2014/main" id="{3EAD4678-E1D0-B94A-825F-1CDE31437EB1}"/>
              </a:ext>
            </a:extLst>
          </p:cNvPr>
          <p:cNvSpPr>
            <a:spLocks noChangeShapeType="1"/>
          </p:cNvSpPr>
          <p:nvPr/>
        </p:nvSpPr>
        <p:spPr bwMode="auto">
          <a:xfrm flipV="1">
            <a:off x="6477000" y="1676400"/>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1284" name="Line 20">
            <a:extLst>
              <a:ext uri="{FF2B5EF4-FFF2-40B4-BE49-F238E27FC236}">
                <a16:creationId xmlns:a16="http://schemas.microsoft.com/office/drawing/2014/main" id="{F04E9274-827A-2849-A025-626CA6BFAA26}"/>
              </a:ext>
            </a:extLst>
          </p:cNvPr>
          <p:cNvSpPr>
            <a:spLocks noChangeShapeType="1"/>
          </p:cNvSpPr>
          <p:nvPr/>
        </p:nvSpPr>
        <p:spPr bwMode="auto">
          <a:xfrm>
            <a:off x="6477000" y="1676400"/>
            <a:ext cx="27432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2444309" name="Text Box 21">
            <a:extLst>
              <a:ext uri="{FF2B5EF4-FFF2-40B4-BE49-F238E27FC236}">
                <a16:creationId xmlns:a16="http://schemas.microsoft.com/office/drawing/2014/main" id="{E100C39D-8FE2-424B-846B-11F31C7FE2D7}"/>
              </a:ext>
            </a:extLst>
          </p:cNvPr>
          <p:cNvSpPr txBox="1">
            <a:spLocks noChangeArrowheads="1"/>
          </p:cNvSpPr>
          <p:nvPr/>
        </p:nvSpPr>
        <p:spPr bwMode="auto">
          <a:xfrm>
            <a:off x="3105150" y="1066801"/>
            <a:ext cx="1930400" cy="981075"/>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pPr>
            <a:r>
              <a:rPr lang="en-US" altLang="en-US">
                <a:latin typeface="Tahoma" panose="020B0604030504040204" pitchFamily="34" charset="0"/>
              </a:rPr>
              <a:t>1 ICMP Echo Req</a:t>
            </a:r>
            <a:br>
              <a:rPr lang="en-US" altLang="en-US">
                <a:latin typeface="Tahoma" panose="020B0604030504040204" pitchFamily="34" charset="0"/>
              </a:rPr>
            </a:br>
            <a:r>
              <a:rPr lang="en-US" altLang="en-US">
                <a:latin typeface="Tahoma" panose="020B0604030504040204" pitchFamily="34" charset="0"/>
              </a:rPr>
              <a:t>Src:  Dos Target</a:t>
            </a:r>
          </a:p>
          <a:p>
            <a:pPr algn="ctr">
              <a:spcBef>
                <a:spcPct val="20000"/>
              </a:spcBef>
              <a:buClr>
                <a:schemeClr val="accent2"/>
              </a:buClr>
            </a:pPr>
            <a:r>
              <a:rPr lang="en-US" altLang="en-US">
                <a:latin typeface="Tahoma" panose="020B0604030504040204" pitchFamily="34" charset="0"/>
              </a:rPr>
              <a:t>Dest:  brdct addr</a:t>
            </a:r>
          </a:p>
        </p:txBody>
      </p:sp>
      <p:sp>
        <p:nvSpPr>
          <p:cNvPr id="2444310" name="Text Box 22">
            <a:extLst>
              <a:ext uri="{FF2B5EF4-FFF2-40B4-BE49-F238E27FC236}">
                <a16:creationId xmlns:a16="http://schemas.microsoft.com/office/drawing/2014/main" id="{085F29C3-F16E-374E-AE8B-396983AB3AB4}"/>
              </a:ext>
            </a:extLst>
          </p:cNvPr>
          <p:cNvSpPr txBox="1">
            <a:spLocks noChangeArrowheads="1"/>
          </p:cNvSpPr>
          <p:nvPr/>
        </p:nvSpPr>
        <p:spPr bwMode="auto">
          <a:xfrm>
            <a:off x="6829895" y="1066801"/>
            <a:ext cx="2102499" cy="646331"/>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pPr>
            <a:r>
              <a:rPr lang="en-US" altLang="en-US">
                <a:latin typeface="Tahoma" panose="020B0604030504040204" pitchFamily="34" charset="0"/>
              </a:rPr>
              <a:t>3 ICMP Echo Reply</a:t>
            </a:r>
            <a:br>
              <a:rPr lang="en-US" altLang="en-US">
                <a:latin typeface="Tahoma" panose="020B0604030504040204" pitchFamily="34" charset="0"/>
              </a:rPr>
            </a:br>
            <a:r>
              <a:rPr lang="en-US" altLang="en-US">
                <a:latin typeface="Tahoma" panose="020B0604030504040204" pitchFamily="34" charset="0"/>
              </a:rPr>
              <a:t>Dest:  Dos Target</a:t>
            </a:r>
          </a:p>
        </p:txBody>
      </p:sp>
    </p:spTree>
    <p:extLst>
      <p:ext uri="{BB962C8B-B14F-4D97-AF65-F5344CB8AC3E}">
        <p14:creationId xmlns:p14="http://schemas.microsoft.com/office/powerpoint/2010/main" val="4027962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a:extLst>
              <a:ext uri="{FF2B5EF4-FFF2-40B4-BE49-F238E27FC236}">
                <a16:creationId xmlns:a16="http://schemas.microsoft.com/office/drawing/2014/main" id="{A3E60D13-4E84-5F4E-B555-D9B08FD5D137}"/>
              </a:ext>
            </a:extLst>
          </p:cNvPr>
          <p:cNvSpPr>
            <a:spLocks noGrp="1" noChangeArrowheads="1"/>
          </p:cNvSpPr>
          <p:nvPr>
            <p:ph type="body" idx="1"/>
          </p:nvPr>
        </p:nvSpPr>
        <p:spPr>
          <a:xfrm>
            <a:off x="807522" y="1635827"/>
            <a:ext cx="8686800" cy="4525963"/>
          </a:xfrm>
        </p:spPr>
        <p:txBody>
          <a:bodyPr/>
          <a:lstStyle/>
          <a:p>
            <a:pPr eaLnBrk="1" hangingPunct="1"/>
            <a:r>
              <a:rPr lang="en-US" altLang="en-US" dirty="0"/>
              <a:t>90% of DoS attacks use TCP SYN floods</a:t>
            </a:r>
          </a:p>
          <a:p>
            <a:pPr eaLnBrk="1" hangingPunct="1"/>
            <a:r>
              <a:rPr lang="en-US" altLang="en-US" dirty="0"/>
              <a:t>Streaming spoofed TCP SYNs</a:t>
            </a:r>
          </a:p>
          <a:p>
            <a:pPr eaLnBrk="1" hangingPunct="1"/>
            <a:r>
              <a:rPr lang="en-US" altLang="en-US" dirty="0"/>
              <a:t>Takes advantage of three way handshake</a:t>
            </a:r>
          </a:p>
          <a:p>
            <a:pPr eaLnBrk="1" hangingPunct="1"/>
            <a:r>
              <a:rPr lang="en-US" altLang="en-US" dirty="0"/>
              <a:t>Server saves “half-open” connections</a:t>
            </a:r>
          </a:p>
          <a:p>
            <a:pPr eaLnBrk="1" hangingPunct="1"/>
            <a:r>
              <a:rPr lang="en-US" altLang="en-US" dirty="0"/>
              <a:t>These build up… until queue is full and all additional requests are blocked</a:t>
            </a:r>
          </a:p>
        </p:txBody>
      </p:sp>
      <p:sp>
        <p:nvSpPr>
          <p:cNvPr id="20483" name="Rectangle 4">
            <a:extLst>
              <a:ext uri="{FF2B5EF4-FFF2-40B4-BE49-F238E27FC236}">
                <a16:creationId xmlns:a16="http://schemas.microsoft.com/office/drawing/2014/main" id="{C04DD2EC-A328-CE46-887F-02272A9B5F90}"/>
              </a:ext>
            </a:extLst>
          </p:cNvPr>
          <p:cNvSpPr>
            <a:spLocks noChangeArrowheads="1"/>
          </p:cNvSpPr>
          <p:nvPr/>
        </p:nvSpPr>
        <p:spPr bwMode="auto">
          <a:xfrm>
            <a:off x="807522" y="91046"/>
            <a:ext cx="4619501"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200"/>
              </a:spcBef>
              <a:spcAft>
                <a:spcPts val="300"/>
              </a:spcAft>
            </a:pPr>
            <a:r>
              <a:rPr lang="en-US" altLang="en-US" sz="4400" dirty="0">
                <a:latin typeface="+mj-lt"/>
              </a:rPr>
              <a:t>SYN</a:t>
            </a:r>
            <a:r>
              <a:rPr lang="en-US" altLang="en-US" sz="4000" dirty="0">
                <a:latin typeface="+mj-lt"/>
              </a:rPr>
              <a:t> Flooding Attack</a:t>
            </a:r>
          </a:p>
        </p:txBody>
      </p:sp>
    </p:spTree>
    <p:extLst>
      <p:ext uri="{BB962C8B-B14F-4D97-AF65-F5344CB8AC3E}">
        <p14:creationId xmlns:p14="http://schemas.microsoft.com/office/powerpoint/2010/main" val="1624273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5E3127C0-1CFD-B04C-8208-D2CB64E63703}"/>
              </a:ext>
            </a:extLst>
          </p:cNvPr>
          <p:cNvSpPr>
            <a:spLocks noGrp="1" noChangeArrowheads="1"/>
          </p:cNvSpPr>
          <p:nvPr>
            <p:ph type="title"/>
          </p:nvPr>
        </p:nvSpPr>
        <p:spPr>
          <a:xfrm>
            <a:off x="846117" y="95250"/>
            <a:ext cx="7772400" cy="895350"/>
          </a:xfrm>
        </p:spPr>
        <p:txBody>
          <a:bodyPr>
            <a:normAutofit/>
          </a:bodyPr>
          <a:lstStyle/>
          <a:p>
            <a:pPr eaLnBrk="1" hangingPunct="1"/>
            <a:r>
              <a:rPr lang="en-US" altLang="en-US" dirty="0"/>
              <a:t>TCP Connection Management</a:t>
            </a:r>
          </a:p>
        </p:txBody>
      </p:sp>
      <p:sp>
        <p:nvSpPr>
          <p:cNvPr id="21507" name="Rectangle 3">
            <a:extLst>
              <a:ext uri="{FF2B5EF4-FFF2-40B4-BE49-F238E27FC236}">
                <a16:creationId xmlns:a16="http://schemas.microsoft.com/office/drawing/2014/main" id="{783B1096-E96C-DA44-8A3C-E63871630D72}"/>
              </a:ext>
            </a:extLst>
          </p:cNvPr>
          <p:cNvSpPr>
            <a:spLocks noGrp="1" noChangeArrowheads="1"/>
          </p:cNvSpPr>
          <p:nvPr>
            <p:ph type="body" sz="half" idx="1"/>
          </p:nvPr>
        </p:nvSpPr>
        <p:spPr>
          <a:xfrm>
            <a:off x="1149927" y="1622961"/>
            <a:ext cx="3810000" cy="4648200"/>
          </a:xfrm>
        </p:spPr>
        <p:txBody>
          <a:bodyPr/>
          <a:lstStyle/>
          <a:p>
            <a:pPr eaLnBrk="1" hangingPunct="1">
              <a:buFontTx/>
              <a:buNone/>
            </a:pPr>
            <a:r>
              <a:rPr lang="en-US" altLang="en-US" sz="2400" u="sng" dirty="0">
                <a:solidFill>
                  <a:srgbClr val="FF0000"/>
                </a:solidFill>
              </a:rPr>
              <a:t>Recall:</a:t>
            </a:r>
            <a:r>
              <a:rPr lang="en-US" altLang="en-US" sz="2400" dirty="0"/>
              <a:t> </a:t>
            </a:r>
            <a:r>
              <a:rPr lang="en-US" altLang="en-US" sz="2000" dirty="0"/>
              <a:t>TCP sender, receiver establish “connection” before exchanging data segments</a:t>
            </a:r>
          </a:p>
          <a:p>
            <a:pPr eaLnBrk="1" hangingPunct="1"/>
            <a:r>
              <a:rPr lang="en-US" altLang="en-US" sz="2000" dirty="0"/>
              <a:t>initialize TCP variables:</a:t>
            </a:r>
            <a:endParaRPr lang="en-US" altLang="en-US" sz="2400" dirty="0"/>
          </a:p>
          <a:p>
            <a:pPr lvl="1" eaLnBrk="1" hangingPunct="1"/>
            <a:r>
              <a:rPr lang="en-US" altLang="en-US" sz="2000" dirty="0"/>
              <a:t>seq. #s</a:t>
            </a:r>
          </a:p>
          <a:p>
            <a:pPr lvl="1" eaLnBrk="1" hangingPunct="1"/>
            <a:r>
              <a:rPr lang="en-US" altLang="en-US" sz="2000" dirty="0"/>
              <a:t>buffers, flow control info (e.g. </a:t>
            </a:r>
            <a:r>
              <a:rPr lang="en-US" altLang="en-US" sz="2000" b="1" dirty="0" err="1">
                <a:latin typeface="Courier New" panose="02070309020205020404" pitchFamily="49" charset="0"/>
              </a:rPr>
              <a:t>RcvWindow</a:t>
            </a:r>
            <a:r>
              <a:rPr lang="en-US" altLang="en-US" sz="2000" dirty="0"/>
              <a:t>)</a:t>
            </a:r>
          </a:p>
          <a:p>
            <a:pPr eaLnBrk="1" hangingPunct="1"/>
            <a:r>
              <a:rPr lang="en-US" altLang="en-US" sz="2000" i="1" dirty="0"/>
              <a:t>client:</a:t>
            </a:r>
            <a:r>
              <a:rPr lang="en-US" altLang="en-US" sz="2000" dirty="0"/>
              <a:t> connection initiator</a:t>
            </a:r>
            <a:endParaRPr lang="en-US" altLang="en-US" sz="2400" dirty="0"/>
          </a:p>
          <a:p>
            <a:pPr eaLnBrk="1" hangingPunct="1"/>
            <a:r>
              <a:rPr lang="en-US" altLang="en-US" sz="2000" i="1" dirty="0"/>
              <a:t>server:</a:t>
            </a:r>
            <a:r>
              <a:rPr lang="en-US" altLang="en-US" sz="2000" dirty="0"/>
              <a:t> contacted by client</a:t>
            </a:r>
          </a:p>
        </p:txBody>
      </p:sp>
      <p:sp>
        <p:nvSpPr>
          <p:cNvPr id="21508" name="Rectangle 4">
            <a:extLst>
              <a:ext uri="{FF2B5EF4-FFF2-40B4-BE49-F238E27FC236}">
                <a16:creationId xmlns:a16="http://schemas.microsoft.com/office/drawing/2014/main" id="{D6B6ECA4-CD14-4241-9E8E-E8B07700EE3F}"/>
              </a:ext>
            </a:extLst>
          </p:cNvPr>
          <p:cNvSpPr>
            <a:spLocks noGrp="1" noChangeArrowheads="1"/>
          </p:cNvSpPr>
          <p:nvPr>
            <p:ph type="body" sz="half" idx="2"/>
          </p:nvPr>
        </p:nvSpPr>
        <p:spPr>
          <a:xfrm>
            <a:off x="5259779" y="1222911"/>
            <a:ext cx="4114800" cy="5048250"/>
          </a:xfrm>
        </p:spPr>
        <p:txBody>
          <a:bodyPr/>
          <a:lstStyle/>
          <a:p>
            <a:pPr eaLnBrk="1" hangingPunct="1">
              <a:buFontTx/>
              <a:buNone/>
            </a:pPr>
            <a:r>
              <a:rPr lang="en-US" altLang="en-US" u="sng" dirty="0">
                <a:solidFill>
                  <a:srgbClr val="FF0000"/>
                </a:solidFill>
              </a:rPr>
              <a:t>Three way handshake:</a:t>
            </a:r>
            <a:endParaRPr lang="en-US" altLang="en-US" sz="2400" dirty="0"/>
          </a:p>
          <a:p>
            <a:pPr eaLnBrk="1" hangingPunct="1">
              <a:spcBef>
                <a:spcPct val="60000"/>
              </a:spcBef>
              <a:buFontTx/>
              <a:buNone/>
            </a:pPr>
            <a:r>
              <a:rPr lang="en-US" altLang="en-US" sz="2000" u="sng" dirty="0">
                <a:solidFill>
                  <a:srgbClr val="FF0000"/>
                </a:solidFill>
              </a:rPr>
              <a:t>Step 1:</a:t>
            </a:r>
            <a:r>
              <a:rPr lang="en-US" altLang="en-US" sz="2400" dirty="0"/>
              <a:t> </a:t>
            </a:r>
            <a:r>
              <a:rPr lang="en-US" altLang="en-US" sz="2000" dirty="0"/>
              <a:t>client host sends TCP SYN segment to server</a:t>
            </a:r>
          </a:p>
          <a:p>
            <a:pPr lvl="1" eaLnBrk="1" hangingPunct="1"/>
            <a:r>
              <a:rPr lang="en-US" altLang="en-US" sz="2000" dirty="0"/>
              <a:t>specifies initial seq #</a:t>
            </a:r>
          </a:p>
          <a:p>
            <a:pPr lvl="1" eaLnBrk="1" hangingPunct="1"/>
            <a:r>
              <a:rPr lang="en-US" altLang="en-US" sz="2000" dirty="0"/>
              <a:t>no data</a:t>
            </a:r>
          </a:p>
          <a:p>
            <a:pPr eaLnBrk="1" hangingPunct="1">
              <a:buFontTx/>
              <a:buNone/>
            </a:pPr>
            <a:r>
              <a:rPr lang="en-US" altLang="en-US" sz="2000" u="sng" dirty="0">
                <a:solidFill>
                  <a:srgbClr val="FF0000"/>
                </a:solidFill>
              </a:rPr>
              <a:t>Step 2:</a:t>
            </a:r>
            <a:r>
              <a:rPr lang="en-US" altLang="en-US" sz="2400" dirty="0"/>
              <a:t> </a:t>
            </a:r>
            <a:r>
              <a:rPr lang="en-US" altLang="en-US" sz="2000" dirty="0"/>
              <a:t>server host receives SYN, replies with SYNACK segment</a:t>
            </a:r>
          </a:p>
          <a:p>
            <a:pPr lvl="1" eaLnBrk="1" hangingPunct="1">
              <a:spcBef>
                <a:spcPct val="40000"/>
              </a:spcBef>
            </a:pPr>
            <a:r>
              <a:rPr lang="en-US" altLang="en-US" sz="2000" dirty="0"/>
              <a:t>server allocates buffers</a:t>
            </a:r>
          </a:p>
          <a:p>
            <a:pPr lvl="1" eaLnBrk="1" hangingPunct="1"/>
            <a:r>
              <a:rPr lang="en-US" altLang="en-US" sz="2000" dirty="0"/>
              <a:t>specifies server initial seq. #</a:t>
            </a:r>
          </a:p>
          <a:p>
            <a:pPr eaLnBrk="1" hangingPunct="1">
              <a:buFontTx/>
              <a:buNone/>
            </a:pPr>
            <a:r>
              <a:rPr lang="en-US" altLang="en-US" sz="2000" u="sng" dirty="0">
                <a:solidFill>
                  <a:srgbClr val="FF0000"/>
                </a:solidFill>
              </a:rPr>
              <a:t>Step 3:</a:t>
            </a:r>
            <a:r>
              <a:rPr lang="en-US" altLang="en-US" sz="2000" dirty="0"/>
              <a:t> client receives SYNACK, replies with ACK segment, which may contain data</a:t>
            </a:r>
          </a:p>
          <a:p>
            <a:pPr eaLnBrk="1" hangingPunct="1">
              <a:spcBef>
                <a:spcPct val="60000"/>
              </a:spcBef>
              <a:buFontTx/>
              <a:buNone/>
            </a:pPr>
            <a:endParaRPr lang="en-US" altLang="en-US" sz="2000" dirty="0"/>
          </a:p>
        </p:txBody>
      </p:sp>
    </p:spTree>
    <p:extLst>
      <p:ext uri="{BB962C8B-B14F-4D97-AF65-F5344CB8AC3E}">
        <p14:creationId xmlns:p14="http://schemas.microsoft.com/office/powerpoint/2010/main" val="744633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F618F3F2-CDE3-444C-BC53-B3175CE74C9B}"/>
              </a:ext>
            </a:extLst>
          </p:cNvPr>
          <p:cNvSpPr>
            <a:spLocks noGrp="1" noChangeArrowheads="1"/>
          </p:cNvSpPr>
          <p:nvPr>
            <p:ph type="title"/>
          </p:nvPr>
        </p:nvSpPr>
        <p:spPr>
          <a:xfrm>
            <a:off x="909122" y="104899"/>
            <a:ext cx="8280400" cy="914400"/>
          </a:xfrm>
        </p:spPr>
        <p:txBody>
          <a:bodyPr/>
          <a:lstStyle/>
          <a:p>
            <a:r>
              <a:rPr lang="en-US" altLang="en-US" dirty="0"/>
              <a:t>SYN Flooding Explained</a:t>
            </a:r>
          </a:p>
        </p:txBody>
      </p:sp>
      <p:sp>
        <p:nvSpPr>
          <p:cNvPr id="25603" name="Rectangle 3">
            <a:extLst>
              <a:ext uri="{FF2B5EF4-FFF2-40B4-BE49-F238E27FC236}">
                <a16:creationId xmlns:a16="http://schemas.microsoft.com/office/drawing/2014/main" id="{626C7DE1-518B-C44F-ADC8-8CFDFAFE59B9}"/>
              </a:ext>
            </a:extLst>
          </p:cNvPr>
          <p:cNvSpPr>
            <a:spLocks noGrp="1" noChangeArrowheads="1"/>
          </p:cNvSpPr>
          <p:nvPr>
            <p:ph type="body" idx="1"/>
          </p:nvPr>
        </p:nvSpPr>
        <p:spPr>
          <a:xfrm>
            <a:off x="909122" y="1339932"/>
            <a:ext cx="8991600" cy="5257800"/>
          </a:xfrm>
        </p:spPr>
        <p:txBody>
          <a:bodyPr/>
          <a:lstStyle/>
          <a:p>
            <a:r>
              <a:rPr lang="en-US" altLang="en-US" dirty="0"/>
              <a:t>Attacker sends many connection requests with spoofed source addresses</a:t>
            </a:r>
          </a:p>
          <a:p>
            <a:r>
              <a:rPr lang="en-US" altLang="en-US" dirty="0"/>
              <a:t>Victim allocates resources for each request</a:t>
            </a:r>
          </a:p>
          <a:p>
            <a:pPr lvl="1"/>
            <a:r>
              <a:rPr lang="en-US" altLang="en-US" dirty="0"/>
              <a:t>New thread, connection state maintained until timeout</a:t>
            </a:r>
          </a:p>
          <a:p>
            <a:pPr lvl="1"/>
            <a:r>
              <a:rPr lang="en-US" altLang="en-US" dirty="0"/>
              <a:t>Fixed bound on half-open connections</a:t>
            </a:r>
          </a:p>
          <a:p>
            <a:r>
              <a:rPr lang="en-US" altLang="en-US" dirty="0"/>
              <a:t>Once resources exhausted, requests from legitimate clients are denied</a:t>
            </a:r>
          </a:p>
          <a:p>
            <a:r>
              <a:rPr lang="en-US" altLang="en-US" dirty="0"/>
              <a:t>This is a classic denial of service attack</a:t>
            </a:r>
          </a:p>
          <a:p>
            <a:pPr lvl="1"/>
            <a:r>
              <a:rPr lang="en-US" altLang="en-US" dirty="0"/>
              <a:t>Common pattern: it costs nothing to TCP initiator to send a connection request, but TCP responder must spawn a thread for each request - </a:t>
            </a:r>
            <a:r>
              <a:rPr lang="en-US" altLang="en-US" dirty="0">
                <a:solidFill>
                  <a:srgbClr val="FF0000"/>
                </a:solidFill>
              </a:rPr>
              <a:t>asymmetry!</a:t>
            </a:r>
          </a:p>
        </p:txBody>
      </p:sp>
    </p:spTree>
    <p:extLst>
      <p:ext uri="{BB962C8B-B14F-4D97-AF65-F5344CB8AC3E}">
        <p14:creationId xmlns:p14="http://schemas.microsoft.com/office/powerpoint/2010/main" val="3364024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40963" name="Group 5">
            <a:extLst>
              <a:ext uri="{FF2B5EF4-FFF2-40B4-BE49-F238E27FC236}">
                <a16:creationId xmlns:a16="http://schemas.microsoft.com/office/drawing/2014/main" id="{BE3EA600-53F4-F846-B5B3-8527F480DC1B}"/>
              </a:ext>
            </a:extLst>
          </p:cNvPr>
          <p:cNvGrpSpPr>
            <a:grpSpLocks/>
          </p:cNvGrpSpPr>
          <p:nvPr/>
        </p:nvGrpSpPr>
        <p:grpSpPr bwMode="auto">
          <a:xfrm>
            <a:off x="1741489" y="1520825"/>
            <a:ext cx="3576637" cy="2243138"/>
            <a:chOff x="1455954" y="1360680"/>
            <a:chExt cx="7072945" cy="4782008"/>
          </a:xfrm>
        </p:grpSpPr>
        <p:sp>
          <p:nvSpPr>
            <p:cNvPr id="40999" name="Line 3">
              <a:extLst>
                <a:ext uri="{FF2B5EF4-FFF2-40B4-BE49-F238E27FC236}">
                  <a16:creationId xmlns:a16="http://schemas.microsoft.com/office/drawing/2014/main" id="{995C3FCD-FE7C-DB45-9D59-A8CD53066FA1}"/>
                </a:ext>
              </a:extLst>
            </p:cNvPr>
            <p:cNvSpPr>
              <a:spLocks noChangeShapeType="1"/>
            </p:cNvSpPr>
            <p:nvPr/>
          </p:nvSpPr>
          <p:spPr bwMode="auto">
            <a:xfrm>
              <a:off x="1774825" y="2438400"/>
              <a:ext cx="4114800" cy="762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41000" name="Line 4">
              <a:extLst>
                <a:ext uri="{FF2B5EF4-FFF2-40B4-BE49-F238E27FC236}">
                  <a16:creationId xmlns:a16="http://schemas.microsoft.com/office/drawing/2014/main" id="{6BCC2CE1-7796-FC45-9232-9096C666BC60}"/>
                </a:ext>
              </a:extLst>
            </p:cNvPr>
            <p:cNvSpPr>
              <a:spLocks noChangeShapeType="1"/>
            </p:cNvSpPr>
            <p:nvPr/>
          </p:nvSpPr>
          <p:spPr bwMode="auto">
            <a:xfrm>
              <a:off x="1774825" y="4800600"/>
              <a:ext cx="4114800" cy="762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41001" name="Line 5">
              <a:extLst>
                <a:ext uri="{FF2B5EF4-FFF2-40B4-BE49-F238E27FC236}">
                  <a16:creationId xmlns:a16="http://schemas.microsoft.com/office/drawing/2014/main" id="{20F0C5D6-6C7E-0E4E-AE65-5097DFF1FEA0}"/>
                </a:ext>
              </a:extLst>
            </p:cNvPr>
            <p:cNvSpPr>
              <a:spLocks noChangeShapeType="1"/>
            </p:cNvSpPr>
            <p:nvPr/>
          </p:nvSpPr>
          <p:spPr bwMode="auto">
            <a:xfrm flipH="1">
              <a:off x="1774825" y="3581400"/>
              <a:ext cx="4114800" cy="762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41002" name="Text Box 6">
              <a:extLst>
                <a:ext uri="{FF2B5EF4-FFF2-40B4-BE49-F238E27FC236}">
                  <a16:creationId xmlns:a16="http://schemas.microsoft.com/office/drawing/2014/main" id="{DDEC8728-E796-8D42-B6E1-ABFB0F564F6E}"/>
                </a:ext>
              </a:extLst>
            </p:cNvPr>
            <p:cNvSpPr txBox="1">
              <a:spLocks noChangeArrowheads="1"/>
            </p:cNvSpPr>
            <p:nvPr/>
          </p:nvSpPr>
          <p:spPr bwMode="auto">
            <a:xfrm>
              <a:off x="1455954" y="1382226"/>
              <a:ext cx="637738" cy="787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Clr>
                  <a:schemeClr val="accent2"/>
                </a:buClr>
                <a:buFontTx/>
                <a:buNone/>
              </a:pPr>
              <a:r>
                <a:rPr lang="en-US" altLang="en-US" sz="1800">
                  <a:latin typeface="Tahoma" panose="020B0604030504040204" pitchFamily="34" charset="0"/>
                </a:rPr>
                <a:t>C</a:t>
              </a:r>
            </a:p>
          </p:txBody>
        </p:sp>
        <p:sp>
          <p:nvSpPr>
            <p:cNvPr id="41003" name="Text Box 7">
              <a:extLst>
                <a:ext uri="{FF2B5EF4-FFF2-40B4-BE49-F238E27FC236}">
                  <a16:creationId xmlns:a16="http://schemas.microsoft.com/office/drawing/2014/main" id="{A385CDAE-F0EA-FD42-987E-EFA5B0873413}"/>
                </a:ext>
              </a:extLst>
            </p:cNvPr>
            <p:cNvSpPr txBox="1">
              <a:spLocks noChangeArrowheads="1"/>
            </p:cNvSpPr>
            <p:nvPr/>
          </p:nvSpPr>
          <p:spPr bwMode="auto">
            <a:xfrm>
              <a:off x="5623126" y="1360680"/>
              <a:ext cx="618720" cy="787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Clr>
                  <a:schemeClr val="accent2"/>
                </a:buClr>
                <a:buFontTx/>
                <a:buNone/>
              </a:pPr>
              <a:r>
                <a:rPr lang="en-US" altLang="en-US" sz="1800">
                  <a:latin typeface="Tahoma" panose="020B0604030504040204" pitchFamily="34" charset="0"/>
                </a:rPr>
                <a:t>S</a:t>
              </a:r>
            </a:p>
          </p:txBody>
        </p:sp>
        <p:sp>
          <p:nvSpPr>
            <p:cNvPr id="41004" name="Text Box 8">
              <a:extLst>
                <a:ext uri="{FF2B5EF4-FFF2-40B4-BE49-F238E27FC236}">
                  <a16:creationId xmlns:a16="http://schemas.microsoft.com/office/drawing/2014/main" id="{6557C198-970E-4743-B2FE-FB86D20CAEBA}"/>
                </a:ext>
              </a:extLst>
            </p:cNvPr>
            <p:cNvSpPr txBox="1">
              <a:spLocks noChangeArrowheads="1"/>
            </p:cNvSpPr>
            <p:nvPr/>
          </p:nvSpPr>
          <p:spPr bwMode="auto">
            <a:xfrm>
              <a:off x="3045581" y="2106773"/>
              <a:ext cx="1148053" cy="65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Clr>
                  <a:schemeClr val="accent2"/>
                </a:buClr>
                <a:buFontTx/>
                <a:buNone/>
              </a:pPr>
              <a:r>
                <a:rPr lang="en-US" altLang="en-US" sz="1400">
                  <a:latin typeface="Tahoma" panose="020B0604030504040204" pitchFamily="34" charset="0"/>
                </a:rPr>
                <a:t>SYN</a:t>
              </a:r>
              <a:r>
                <a:rPr lang="en-US" altLang="en-US" sz="1400" baseline="-25000">
                  <a:latin typeface="Tahoma" panose="020B0604030504040204" pitchFamily="34" charset="0"/>
                </a:rPr>
                <a:t>C</a:t>
              </a:r>
            </a:p>
          </p:txBody>
        </p:sp>
        <p:sp>
          <p:nvSpPr>
            <p:cNvPr id="41005" name="Text Box 9">
              <a:extLst>
                <a:ext uri="{FF2B5EF4-FFF2-40B4-BE49-F238E27FC236}">
                  <a16:creationId xmlns:a16="http://schemas.microsoft.com/office/drawing/2014/main" id="{07F44578-B3EA-E248-854E-015CEDC6B1A3}"/>
                </a:ext>
              </a:extLst>
            </p:cNvPr>
            <p:cNvSpPr txBox="1">
              <a:spLocks noChangeArrowheads="1"/>
            </p:cNvSpPr>
            <p:nvPr/>
          </p:nvSpPr>
          <p:spPr bwMode="auto">
            <a:xfrm>
              <a:off x="2526184" y="3148075"/>
              <a:ext cx="2432908" cy="65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Clr>
                  <a:schemeClr val="accent2"/>
                </a:buClr>
                <a:buFontTx/>
                <a:buNone/>
              </a:pPr>
              <a:r>
                <a:rPr lang="en-US" altLang="en-US" sz="1400">
                  <a:latin typeface="Tahoma" panose="020B0604030504040204" pitchFamily="34" charset="0"/>
                </a:rPr>
                <a:t>SYN</a:t>
              </a:r>
              <a:r>
                <a:rPr lang="en-US" altLang="en-US" sz="1400" baseline="-25000">
                  <a:latin typeface="Tahoma" panose="020B0604030504040204" pitchFamily="34" charset="0"/>
                </a:rPr>
                <a:t>S</a:t>
              </a:r>
              <a:r>
                <a:rPr lang="en-US" altLang="en-US" sz="1400">
                  <a:latin typeface="Tahoma" panose="020B0604030504040204" pitchFamily="34" charset="0"/>
                </a:rPr>
                <a:t>, ACK</a:t>
              </a:r>
              <a:r>
                <a:rPr lang="en-US" altLang="en-US" sz="1400" baseline="-25000">
                  <a:latin typeface="Tahoma" panose="020B0604030504040204" pitchFamily="34" charset="0"/>
                </a:rPr>
                <a:t>C+1</a:t>
              </a:r>
            </a:p>
          </p:txBody>
        </p:sp>
        <p:sp>
          <p:nvSpPr>
            <p:cNvPr id="41006" name="Text Box 10">
              <a:extLst>
                <a:ext uri="{FF2B5EF4-FFF2-40B4-BE49-F238E27FC236}">
                  <a16:creationId xmlns:a16="http://schemas.microsoft.com/office/drawing/2014/main" id="{F29A3D09-27FC-784F-A4B0-E4880423B734}"/>
                </a:ext>
              </a:extLst>
            </p:cNvPr>
            <p:cNvSpPr txBox="1">
              <a:spLocks noChangeArrowheads="1"/>
            </p:cNvSpPr>
            <p:nvPr/>
          </p:nvSpPr>
          <p:spPr bwMode="auto">
            <a:xfrm>
              <a:off x="3753844" y="4545174"/>
              <a:ext cx="1433323" cy="65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Clr>
                  <a:schemeClr val="accent2"/>
                </a:buClr>
                <a:buFontTx/>
                <a:buNone/>
              </a:pPr>
              <a:r>
                <a:rPr lang="en-US" altLang="en-US" sz="1400">
                  <a:latin typeface="Tahoma" panose="020B0604030504040204" pitchFamily="34" charset="0"/>
                </a:rPr>
                <a:t>ACK</a:t>
              </a:r>
              <a:r>
                <a:rPr lang="en-US" altLang="en-US" sz="1400" baseline="-25000">
                  <a:latin typeface="Tahoma" panose="020B0604030504040204" pitchFamily="34" charset="0"/>
                </a:rPr>
                <a:t>S+1</a:t>
              </a:r>
            </a:p>
          </p:txBody>
        </p:sp>
        <p:sp>
          <p:nvSpPr>
            <p:cNvPr id="41007" name="Line 11">
              <a:extLst>
                <a:ext uri="{FF2B5EF4-FFF2-40B4-BE49-F238E27FC236}">
                  <a16:creationId xmlns:a16="http://schemas.microsoft.com/office/drawing/2014/main" id="{AA39E722-4EF8-7C4C-B26F-63A59F3A865B}"/>
                </a:ext>
              </a:extLst>
            </p:cNvPr>
            <p:cNvSpPr>
              <a:spLocks noChangeShapeType="1"/>
            </p:cNvSpPr>
            <p:nvPr/>
          </p:nvSpPr>
          <p:spPr bwMode="auto">
            <a:xfrm>
              <a:off x="5932488" y="3581400"/>
              <a:ext cx="0" cy="198120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41008" name="Line 12">
              <a:extLst>
                <a:ext uri="{FF2B5EF4-FFF2-40B4-BE49-F238E27FC236}">
                  <a16:creationId xmlns:a16="http://schemas.microsoft.com/office/drawing/2014/main" id="{5C2FCF81-3106-4147-BF12-C05202CAE87D}"/>
                </a:ext>
              </a:extLst>
            </p:cNvPr>
            <p:cNvSpPr>
              <a:spLocks noChangeShapeType="1"/>
            </p:cNvSpPr>
            <p:nvPr/>
          </p:nvSpPr>
          <p:spPr bwMode="auto">
            <a:xfrm>
              <a:off x="5932488" y="5562600"/>
              <a:ext cx="0" cy="5334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41009" name="Line 13">
              <a:extLst>
                <a:ext uri="{FF2B5EF4-FFF2-40B4-BE49-F238E27FC236}">
                  <a16:creationId xmlns:a16="http://schemas.microsoft.com/office/drawing/2014/main" id="{49CB8890-0D24-8F4E-A694-A9B15576B1D5}"/>
                </a:ext>
              </a:extLst>
            </p:cNvPr>
            <p:cNvSpPr>
              <a:spLocks noChangeShapeType="1"/>
            </p:cNvSpPr>
            <p:nvPr/>
          </p:nvSpPr>
          <p:spPr bwMode="auto">
            <a:xfrm>
              <a:off x="1774825" y="2438400"/>
              <a:ext cx="0" cy="190500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41010" name="Line 14">
              <a:extLst>
                <a:ext uri="{FF2B5EF4-FFF2-40B4-BE49-F238E27FC236}">
                  <a16:creationId xmlns:a16="http://schemas.microsoft.com/office/drawing/2014/main" id="{F6C23A27-A8DF-794E-995C-7D3E71FCBEFA}"/>
                </a:ext>
              </a:extLst>
            </p:cNvPr>
            <p:cNvSpPr>
              <a:spLocks noChangeShapeType="1"/>
            </p:cNvSpPr>
            <p:nvPr/>
          </p:nvSpPr>
          <p:spPr bwMode="auto">
            <a:xfrm>
              <a:off x="1774825" y="4800600"/>
              <a:ext cx="0" cy="12954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41011" name="Line 15">
              <a:extLst>
                <a:ext uri="{FF2B5EF4-FFF2-40B4-BE49-F238E27FC236}">
                  <a16:creationId xmlns:a16="http://schemas.microsoft.com/office/drawing/2014/main" id="{EF7411AC-873E-914E-831A-B9F803416998}"/>
                </a:ext>
              </a:extLst>
            </p:cNvPr>
            <p:cNvSpPr>
              <a:spLocks noChangeShapeType="1"/>
            </p:cNvSpPr>
            <p:nvPr/>
          </p:nvSpPr>
          <p:spPr bwMode="auto">
            <a:xfrm>
              <a:off x="1774825" y="4343400"/>
              <a:ext cx="0" cy="457200"/>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41012" name="Line 16">
              <a:extLst>
                <a:ext uri="{FF2B5EF4-FFF2-40B4-BE49-F238E27FC236}">
                  <a16:creationId xmlns:a16="http://schemas.microsoft.com/office/drawing/2014/main" id="{94E2F951-01B6-AA40-A15F-469B777ED66C}"/>
                </a:ext>
              </a:extLst>
            </p:cNvPr>
            <p:cNvSpPr>
              <a:spLocks noChangeShapeType="1"/>
            </p:cNvSpPr>
            <p:nvPr/>
          </p:nvSpPr>
          <p:spPr bwMode="auto">
            <a:xfrm>
              <a:off x="5932488" y="2133600"/>
              <a:ext cx="0" cy="1066800"/>
            </a:xfrm>
            <a:prstGeom prst="line">
              <a:avLst/>
            </a:prstGeom>
            <a:noFill/>
            <a:ln w="76200">
              <a:solidFill>
                <a:srgbClr val="B2B2B2"/>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41013" name="Line 17">
              <a:extLst>
                <a:ext uri="{FF2B5EF4-FFF2-40B4-BE49-F238E27FC236}">
                  <a16:creationId xmlns:a16="http://schemas.microsoft.com/office/drawing/2014/main" id="{ABEF8447-7DEE-864E-82A4-CEF5CAF04799}"/>
                </a:ext>
              </a:extLst>
            </p:cNvPr>
            <p:cNvSpPr>
              <a:spLocks noChangeShapeType="1"/>
            </p:cNvSpPr>
            <p:nvPr/>
          </p:nvSpPr>
          <p:spPr bwMode="auto">
            <a:xfrm>
              <a:off x="1774825" y="2057400"/>
              <a:ext cx="0" cy="381000"/>
            </a:xfrm>
            <a:prstGeom prst="line">
              <a:avLst/>
            </a:prstGeom>
            <a:noFill/>
            <a:ln w="76200">
              <a:solidFill>
                <a:srgbClr val="B2B2B2"/>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41014" name="Line 18">
              <a:extLst>
                <a:ext uri="{FF2B5EF4-FFF2-40B4-BE49-F238E27FC236}">
                  <a16:creationId xmlns:a16="http://schemas.microsoft.com/office/drawing/2014/main" id="{F0A5BC55-6B4A-FB42-8763-ED6F9BBE799D}"/>
                </a:ext>
              </a:extLst>
            </p:cNvPr>
            <p:cNvSpPr>
              <a:spLocks noChangeShapeType="1"/>
            </p:cNvSpPr>
            <p:nvPr/>
          </p:nvSpPr>
          <p:spPr bwMode="auto">
            <a:xfrm>
              <a:off x="5932488" y="3200400"/>
              <a:ext cx="0" cy="407988"/>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24" name="Text Box 19">
              <a:extLst>
                <a:ext uri="{FF2B5EF4-FFF2-40B4-BE49-F238E27FC236}">
                  <a16:creationId xmlns:a16="http://schemas.microsoft.com/office/drawing/2014/main" id="{B4B2FE68-6176-1A4B-A3CE-FA658EB1B5A3}"/>
                </a:ext>
              </a:extLst>
            </p:cNvPr>
            <p:cNvSpPr txBox="1">
              <a:spLocks noChangeArrowheads="1"/>
            </p:cNvSpPr>
            <p:nvPr/>
          </p:nvSpPr>
          <p:spPr bwMode="auto">
            <a:xfrm>
              <a:off x="5888710" y="2413196"/>
              <a:ext cx="2285444" cy="788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a:spcBef>
                  <a:spcPct val="20000"/>
                </a:spcBef>
                <a:buClr>
                  <a:schemeClr val="accent2"/>
                </a:buClr>
                <a:defRPr/>
              </a:pPr>
              <a:r>
                <a:rPr lang="en-US" altLang="en-US" sz="1800" dirty="0">
                  <a:solidFill>
                    <a:schemeClr val="accent2">
                      <a:lumMod val="75000"/>
                    </a:schemeClr>
                  </a:solidFill>
                </a:rPr>
                <a:t>Listening</a:t>
              </a:r>
            </a:p>
          </p:txBody>
        </p:sp>
        <p:sp>
          <p:nvSpPr>
            <p:cNvPr id="41016" name="Text Box 20">
              <a:extLst>
                <a:ext uri="{FF2B5EF4-FFF2-40B4-BE49-F238E27FC236}">
                  <a16:creationId xmlns:a16="http://schemas.microsoft.com/office/drawing/2014/main" id="{1EDCD715-C3BB-1543-B446-B39CA1EB0338}"/>
                </a:ext>
              </a:extLst>
            </p:cNvPr>
            <p:cNvSpPr txBox="1">
              <a:spLocks noChangeArrowheads="1"/>
            </p:cNvSpPr>
            <p:nvPr/>
          </p:nvSpPr>
          <p:spPr bwMode="auto">
            <a:xfrm>
              <a:off x="5975797" y="3108262"/>
              <a:ext cx="2553102" cy="787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Clr>
                  <a:schemeClr val="accent2"/>
                </a:buClr>
                <a:buFontTx/>
                <a:buNone/>
              </a:pPr>
              <a:r>
                <a:rPr lang="en-US" altLang="en-US" sz="1800">
                  <a:solidFill>
                    <a:schemeClr val="hlink"/>
                  </a:solidFill>
                  <a:latin typeface="Tahoma" panose="020B0604030504040204" pitchFamily="34" charset="0"/>
                </a:rPr>
                <a:t>Store state</a:t>
              </a:r>
            </a:p>
          </p:txBody>
        </p:sp>
        <p:sp>
          <p:nvSpPr>
            <p:cNvPr id="41017" name="Text Box 21">
              <a:extLst>
                <a:ext uri="{FF2B5EF4-FFF2-40B4-BE49-F238E27FC236}">
                  <a16:creationId xmlns:a16="http://schemas.microsoft.com/office/drawing/2014/main" id="{F6D1066D-3733-FD46-A992-71E4DE0EAD46}"/>
                </a:ext>
              </a:extLst>
            </p:cNvPr>
            <p:cNvSpPr txBox="1">
              <a:spLocks noChangeArrowheads="1"/>
            </p:cNvSpPr>
            <p:nvPr/>
          </p:nvSpPr>
          <p:spPr bwMode="auto">
            <a:xfrm>
              <a:off x="5858743" y="4267200"/>
              <a:ext cx="1258738" cy="787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Clr>
                  <a:schemeClr val="accent2"/>
                </a:buClr>
                <a:buFontTx/>
                <a:buNone/>
              </a:pPr>
              <a:r>
                <a:rPr lang="en-US" altLang="en-US" sz="1800">
                  <a:solidFill>
                    <a:srgbClr val="FF9900"/>
                  </a:solidFill>
                  <a:latin typeface="Tahoma" panose="020B0604030504040204" pitchFamily="34" charset="0"/>
                </a:rPr>
                <a:t>Wait</a:t>
              </a:r>
            </a:p>
          </p:txBody>
        </p:sp>
        <p:sp>
          <p:nvSpPr>
            <p:cNvPr id="41018" name="Text Box 22">
              <a:extLst>
                <a:ext uri="{FF2B5EF4-FFF2-40B4-BE49-F238E27FC236}">
                  <a16:creationId xmlns:a16="http://schemas.microsoft.com/office/drawing/2014/main" id="{F7E81C98-C724-2F41-8765-6CBB8E3CF3F3}"/>
                </a:ext>
              </a:extLst>
            </p:cNvPr>
            <p:cNvSpPr txBox="1">
              <a:spLocks noChangeArrowheads="1"/>
            </p:cNvSpPr>
            <p:nvPr/>
          </p:nvSpPr>
          <p:spPr bwMode="auto">
            <a:xfrm>
              <a:off x="5874645" y="5355189"/>
              <a:ext cx="2488821" cy="787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Clr>
                  <a:schemeClr val="accent2"/>
                </a:buClr>
                <a:buFontTx/>
                <a:buNone/>
              </a:pPr>
              <a:r>
                <a:rPr lang="en-US" altLang="en-US" sz="1800">
                  <a:latin typeface="Tahoma" panose="020B0604030504040204" pitchFamily="34" charset="0"/>
                </a:rPr>
                <a:t>Connected</a:t>
              </a:r>
            </a:p>
          </p:txBody>
        </p:sp>
      </p:grpSp>
      <p:grpSp>
        <p:nvGrpSpPr>
          <p:cNvPr id="40964" name="Group 27">
            <a:extLst>
              <a:ext uri="{FF2B5EF4-FFF2-40B4-BE49-F238E27FC236}">
                <a16:creationId xmlns:a16="http://schemas.microsoft.com/office/drawing/2014/main" id="{9EB63725-C797-7945-8B08-D369EA964586}"/>
              </a:ext>
            </a:extLst>
          </p:cNvPr>
          <p:cNvGrpSpPr>
            <a:grpSpLocks/>
          </p:cNvGrpSpPr>
          <p:nvPr/>
        </p:nvGrpSpPr>
        <p:grpSpPr bwMode="auto">
          <a:xfrm>
            <a:off x="6807201" y="1314451"/>
            <a:ext cx="3844925" cy="2212975"/>
            <a:chOff x="1315576" y="1549923"/>
            <a:chExt cx="6740644" cy="4850877"/>
          </a:xfrm>
        </p:grpSpPr>
        <p:sp>
          <p:nvSpPr>
            <p:cNvPr id="40978" name="Line 3">
              <a:extLst>
                <a:ext uri="{FF2B5EF4-FFF2-40B4-BE49-F238E27FC236}">
                  <a16:creationId xmlns:a16="http://schemas.microsoft.com/office/drawing/2014/main" id="{8AF1864D-2523-6B4D-ABFD-516A12A9EDB2}"/>
                </a:ext>
              </a:extLst>
            </p:cNvPr>
            <p:cNvSpPr>
              <a:spLocks noChangeShapeType="1"/>
            </p:cNvSpPr>
            <p:nvPr/>
          </p:nvSpPr>
          <p:spPr bwMode="auto">
            <a:xfrm>
              <a:off x="1573213" y="2640013"/>
              <a:ext cx="4114800" cy="762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40979" name="Text Box 4">
              <a:extLst>
                <a:ext uri="{FF2B5EF4-FFF2-40B4-BE49-F238E27FC236}">
                  <a16:creationId xmlns:a16="http://schemas.microsoft.com/office/drawing/2014/main" id="{10BE61BC-C7BA-6E42-85D8-E96AA2D4758D}"/>
                </a:ext>
              </a:extLst>
            </p:cNvPr>
            <p:cNvSpPr txBox="1">
              <a:spLocks noChangeArrowheads="1"/>
            </p:cNvSpPr>
            <p:nvPr/>
          </p:nvSpPr>
          <p:spPr bwMode="auto">
            <a:xfrm>
              <a:off x="1315576" y="1549923"/>
              <a:ext cx="565541" cy="80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Clr>
                  <a:schemeClr val="accent2"/>
                </a:buClr>
                <a:buFontTx/>
                <a:buNone/>
              </a:pPr>
              <a:r>
                <a:rPr lang="en-US" altLang="en-US" sz="1800">
                  <a:latin typeface="Tahoma" panose="020B0604030504040204" pitchFamily="34" charset="0"/>
                </a:rPr>
                <a:t>C</a:t>
              </a:r>
            </a:p>
          </p:txBody>
        </p:sp>
        <p:sp>
          <p:nvSpPr>
            <p:cNvPr id="40980" name="Text Box 5">
              <a:extLst>
                <a:ext uri="{FF2B5EF4-FFF2-40B4-BE49-F238E27FC236}">
                  <a16:creationId xmlns:a16="http://schemas.microsoft.com/office/drawing/2014/main" id="{6142372E-9940-0C4A-961D-B43A730022FF}"/>
                </a:ext>
              </a:extLst>
            </p:cNvPr>
            <p:cNvSpPr txBox="1">
              <a:spLocks noChangeArrowheads="1"/>
            </p:cNvSpPr>
            <p:nvPr/>
          </p:nvSpPr>
          <p:spPr bwMode="auto">
            <a:xfrm>
              <a:off x="5413675" y="1549923"/>
              <a:ext cx="548675" cy="80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Clr>
                  <a:schemeClr val="accent2"/>
                </a:buClr>
                <a:buFontTx/>
                <a:buNone/>
              </a:pPr>
              <a:r>
                <a:rPr lang="en-US" altLang="en-US" sz="1800">
                  <a:latin typeface="Tahoma" panose="020B0604030504040204" pitchFamily="34" charset="0"/>
                </a:rPr>
                <a:t>S</a:t>
              </a:r>
            </a:p>
          </p:txBody>
        </p:sp>
        <p:sp>
          <p:nvSpPr>
            <p:cNvPr id="40981" name="Text Box 6">
              <a:extLst>
                <a:ext uri="{FF2B5EF4-FFF2-40B4-BE49-F238E27FC236}">
                  <a16:creationId xmlns:a16="http://schemas.microsoft.com/office/drawing/2014/main" id="{FEA241A4-F4FC-A044-A4BC-4B364474A684}"/>
                </a:ext>
              </a:extLst>
            </p:cNvPr>
            <p:cNvSpPr txBox="1">
              <a:spLocks noChangeArrowheads="1"/>
            </p:cNvSpPr>
            <p:nvPr/>
          </p:nvSpPr>
          <p:spPr bwMode="auto">
            <a:xfrm>
              <a:off x="2804117" y="2200852"/>
              <a:ext cx="1133329" cy="674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Clr>
                  <a:schemeClr val="accent2"/>
                </a:buClr>
                <a:buFontTx/>
                <a:buNone/>
              </a:pPr>
              <a:r>
                <a:rPr lang="en-US" altLang="en-US" sz="1400">
                  <a:latin typeface="Tahoma" panose="020B0604030504040204" pitchFamily="34" charset="0"/>
                </a:rPr>
                <a:t>SYN</a:t>
              </a:r>
              <a:r>
                <a:rPr lang="en-US" altLang="en-US" sz="1400" baseline="-25000">
                  <a:latin typeface="Tahoma" panose="020B0604030504040204" pitchFamily="34" charset="0"/>
                </a:rPr>
                <a:t>C1</a:t>
              </a:r>
            </a:p>
          </p:txBody>
        </p:sp>
        <p:sp>
          <p:nvSpPr>
            <p:cNvPr id="40982" name="Line 7">
              <a:extLst>
                <a:ext uri="{FF2B5EF4-FFF2-40B4-BE49-F238E27FC236}">
                  <a16:creationId xmlns:a16="http://schemas.microsoft.com/office/drawing/2014/main" id="{18F99C0D-F385-7A45-8E53-6F303BA5285A}"/>
                </a:ext>
              </a:extLst>
            </p:cNvPr>
            <p:cNvSpPr>
              <a:spLocks noChangeShapeType="1"/>
            </p:cNvSpPr>
            <p:nvPr/>
          </p:nvSpPr>
          <p:spPr bwMode="auto">
            <a:xfrm>
              <a:off x="5730875" y="2335213"/>
              <a:ext cx="0" cy="1066800"/>
            </a:xfrm>
            <a:prstGeom prst="line">
              <a:avLst/>
            </a:prstGeom>
            <a:noFill/>
            <a:ln w="76200">
              <a:solidFill>
                <a:srgbClr val="B2B2B2"/>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40983" name="Line 8">
              <a:extLst>
                <a:ext uri="{FF2B5EF4-FFF2-40B4-BE49-F238E27FC236}">
                  <a16:creationId xmlns:a16="http://schemas.microsoft.com/office/drawing/2014/main" id="{44BFEED3-F1E0-3142-AFEB-F0F1A65DDDD3}"/>
                </a:ext>
              </a:extLst>
            </p:cNvPr>
            <p:cNvSpPr>
              <a:spLocks noChangeShapeType="1"/>
            </p:cNvSpPr>
            <p:nvPr/>
          </p:nvSpPr>
          <p:spPr bwMode="auto">
            <a:xfrm>
              <a:off x="1573213" y="2259013"/>
              <a:ext cx="0" cy="381000"/>
            </a:xfrm>
            <a:prstGeom prst="line">
              <a:avLst/>
            </a:prstGeom>
            <a:noFill/>
            <a:ln w="76200">
              <a:solidFill>
                <a:srgbClr val="B2B2B2"/>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35" name="Text Box 9">
              <a:extLst>
                <a:ext uri="{FF2B5EF4-FFF2-40B4-BE49-F238E27FC236}">
                  <a16:creationId xmlns:a16="http://schemas.microsoft.com/office/drawing/2014/main" id="{70633CB4-CD07-984F-A827-A671A2490E6B}"/>
                </a:ext>
              </a:extLst>
            </p:cNvPr>
            <p:cNvSpPr txBox="1">
              <a:spLocks noChangeArrowheads="1"/>
            </p:cNvSpPr>
            <p:nvPr/>
          </p:nvSpPr>
          <p:spPr bwMode="auto">
            <a:xfrm>
              <a:off x="5587620" y="2593871"/>
              <a:ext cx="2307181" cy="807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a:spcBef>
                  <a:spcPct val="20000"/>
                </a:spcBef>
                <a:buClr>
                  <a:schemeClr val="accent2"/>
                </a:buClr>
                <a:defRPr/>
              </a:pPr>
              <a:r>
                <a:rPr lang="en-US" altLang="en-US" sz="1800" dirty="0">
                  <a:solidFill>
                    <a:schemeClr val="accent2">
                      <a:lumMod val="75000"/>
                    </a:schemeClr>
                  </a:solidFill>
                </a:rPr>
                <a:t>Listening</a:t>
              </a:r>
            </a:p>
          </p:txBody>
        </p:sp>
        <p:sp>
          <p:nvSpPr>
            <p:cNvPr id="40985" name="Text Box 10">
              <a:extLst>
                <a:ext uri="{FF2B5EF4-FFF2-40B4-BE49-F238E27FC236}">
                  <a16:creationId xmlns:a16="http://schemas.microsoft.com/office/drawing/2014/main" id="{0085BDE5-EE22-5641-8C19-01BD874A3A2E}"/>
                </a:ext>
              </a:extLst>
            </p:cNvPr>
            <p:cNvSpPr txBox="1">
              <a:spLocks noChangeArrowheads="1"/>
            </p:cNvSpPr>
            <p:nvPr/>
          </p:nvSpPr>
          <p:spPr bwMode="auto">
            <a:xfrm>
              <a:off x="5792148" y="3181449"/>
              <a:ext cx="2264072" cy="80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Clr>
                  <a:schemeClr val="accent2"/>
                </a:buClr>
                <a:buFontTx/>
                <a:buNone/>
              </a:pPr>
              <a:r>
                <a:rPr lang="en-US" altLang="en-US" sz="1800">
                  <a:solidFill>
                    <a:schemeClr val="hlink"/>
                  </a:solidFill>
                  <a:latin typeface="Tahoma" panose="020B0604030504040204" pitchFamily="34" charset="0"/>
                </a:rPr>
                <a:t>Store state</a:t>
              </a:r>
            </a:p>
          </p:txBody>
        </p:sp>
        <p:sp>
          <p:nvSpPr>
            <p:cNvPr id="40986" name="Line 11">
              <a:extLst>
                <a:ext uri="{FF2B5EF4-FFF2-40B4-BE49-F238E27FC236}">
                  <a16:creationId xmlns:a16="http://schemas.microsoft.com/office/drawing/2014/main" id="{3168B741-200D-5042-95B6-95FB51EFCCA1}"/>
                </a:ext>
              </a:extLst>
            </p:cNvPr>
            <p:cNvSpPr>
              <a:spLocks noChangeShapeType="1"/>
            </p:cNvSpPr>
            <p:nvPr/>
          </p:nvSpPr>
          <p:spPr bwMode="auto">
            <a:xfrm flipH="1">
              <a:off x="5730875" y="3402013"/>
              <a:ext cx="1588" cy="2998787"/>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40987" name="Line 12">
              <a:extLst>
                <a:ext uri="{FF2B5EF4-FFF2-40B4-BE49-F238E27FC236}">
                  <a16:creationId xmlns:a16="http://schemas.microsoft.com/office/drawing/2014/main" id="{FDE1DA29-5C7B-0645-8FD9-88BC10BD6FCA}"/>
                </a:ext>
              </a:extLst>
            </p:cNvPr>
            <p:cNvSpPr>
              <a:spLocks noChangeShapeType="1"/>
            </p:cNvSpPr>
            <p:nvPr/>
          </p:nvSpPr>
          <p:spPr bwMode="auto">
            <a:xfrm>
              <a:off x="1573213" y="3249613"/>
              <a:ext cx="4114800" cy="762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40988" name="Text Box 13">
              <a:extLst>
                <a:ext uri="{FF2B5EF4-FFF2-40B4-BE49-F238E27FC236}">
                  <a16:creationId xmlns:a16="http://schemas.microsoft.com/office/drawing/2014/main" id="{6CED71D2-030A-094C-AE50-A9A3C93DB929}"/>
                </a:ext>
              </a:extLst>
            </p:cNvPr>
            <p:cNvSpPr txBox="1">
              <a:spLocks noChangeArrowheads="1"/>
            </p:cNvSpPr>
            <p:nvPr/>
          </p:nvSpPr>
          <p:spPr bwMode="auto">
            <a:xfrm>
              <a:off x="2804117" y="2810451"/>
              <a:ext cx="1133329" cy="674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Clr>
                  <a:schemeClr val="accent2"/>
                </a:buClr>
                <a:buFontTx/>
                <a:buNone/>
              </a:pPr>
              <a:r>
                <a:rPr lang="en-US" altLang="en-US" sz="1400">
                  <a:latin typeface="Tahoma" panose="020B0604030504040204" pitchFamily="34" charset="0"/>
                </a:rPr>
                <a:t>SYN</a:t>
              </a:r>
              <a:r>
                <a:rPr lang="en-US" altLang="en-US" sz="1400" baseline="-25000">
                  <a:latin typeface="Tahoma" panose="020B0604030504040204" pitchFamily="34" charset="0"/>
                </a:rPr>
                <a:t>C2</a:t>
              </a:r>
            </a:p>
          </p:txBody>
        </p:sp>
        <p:sp>
          <p:nvSpPr>
            <p:cNvPr id="40989" name="Line 14">
              <a:extLst>
                <a:ext uri="{FF2B5EF4-FFF2-40B4-BE49-F238E27FC236}">
                  <a16:creationId xmlns:a16="http://schemas.microsoft.com/office/drawing/2014/main" id="{A4EFBF8C-B833-614C-97A7-9A59B680E27C}"/>
                </a:ext>
              </a:extLst>
            </p:cNvPr>
            <p:cNvSpPr>
              <a:spLocks noChangeShapeType="1"/>
            </p:cNvSpPr>
            <p:nvPr/>
          </p:nvSpPr>
          <p:spPr bwMode="auto">
            <a:xfrm>
              <a:off x="5808663" y="4011613"/>
              <a:ext cx="0" cy="2389187"/>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40990" name="Line 15">
              <a:extLst>
                <a:ext uri="{FF2B5EF4-FFF2-40B4-BE49-F238E27FC236}">
                  <a16:creationId xmlns:a16="http://schemas.microsoft.com/office/drawing/2014/main" id="{F7AF62BC-89BC-D24D-984B-249F43E35BCF}"/>
                </a:ext>
              </a:extLst>
            </p:cNvPr>
            <p:cNvSpPr>
              <a:spLocks noChangeShapeType="1"/>
            </p:cNvSpPr>
            <p:nvPr/>
          </p:nvSpPr>
          <p:spPr bwMode="auto">
            <a:xfrm>
              <a:off x="1573213" y="3908425"/>
              <a:ext cx="4114800" cy="762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40991" name="Text Box 16">
              <a:extLst>
                <a:ext uri="{FF2B5EF4-FFF2-40B4-BE49-F238E27FC236}">
                  <a16:creationId xmlns:a16="http://schemas.microsoft.com/office/drawing/2014/main" id="{3C155FF2-B107-7A42-AB8B-4FBA80BF3585}"/>
                </a:ext>
              </a:extLst>
            </p:cNvPr>
            <p:cNvSpPr txBox="1">
              <a:spLocks noChangeArrowheads="1"/>
            </p:cNvSpPr>
            <p:nvPr/>
          </p:nvSpPr>
          <p:spPr bwMode="auto">
            <a:xfrm>
              <a:off x="2804117" y="3469264"/>
              <a:ext cx="1133329" cy="674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Clr>
                  <a:schemeClr val="accent2"/>
                </a:buClr>
                <a:buFontTx/>
                <a:buNone/>
              </a:pPr>
              <a:r>
                <a:rPr lang="en-US" altLang="en-US" sz="1400">
                  <a:latin typeface="Tahoma" panose="020B0604030504040204" pitchFamily="34" charset="0"/>
                </a:rPr>
                <a:t>SYN</a:t>
              </a:r>
              <a:r>
                <a:rPr lang="en-US" altLang="en-US" sz="1400" baseline="-25000">
                  <a:latin typeface="Tahoma" panose="020B0604030504040204" pitchFamily="34" charset="0"/>
                </a:rPr>
                <a:t>C3</a:t>
              </a:r>
            </a:p>
          </p:txBody>
        </p:sp>
        <p:sp>
          <p:nvSpPr>
            <p:cNvPr id="40992" name="Line 17">
              <a:extLst>
                <a:ext uri="{FF2B5EF4-FFF2-40B4-BE49-F238E27FC236}">
                  <a16:creationId xmlns:a16="http://schemas.microsoft.com/office/drawing/2014/main" id="{AC30CFA3-68C4-EE4C-8700-39AC625299DD}"/>
                </a:ext>
              </a:extLst>
            </p:cNvPr>
            <p:cNvSpPr>
              <a:spLocks noChangeShapeType="1"/>
            </p:cNvSpPr>
            <p:nvPr/>
          </p:nvSpPr>
          <p:spPr bwMode="auto">
            <a:xfrm>
              <a:off x="5878513" y="4670425"/>
              <a:ext cx="6350" cy="1730375"/>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40993" name="Line 18">
              <a:extLst>
                <a:ext uri="{FF2B5EF4-FFF2-40B4-BE49-F238E27FC236}">
                  <a16:creationId xmlns:a16="http://schemas.microsoft.com/office/drawing/2014/main" id="{E74BB1D4-44C4-8F43-B0CD-A09433778834}"/>
                </a:ext>
              </a:extLst>
            </p:cNvPr>
            <p:cNvSpPr>
              <a:spLocks noChangeShapeType="1"/>
            </p:cNvSpPr>
            <p:nvPr/>
          </p:nvSpPr>
          <p:spPr bwMode="auto">
            <a:xfrm>
              <a:off x="1573213" y="4594225"/>
              <a:ext cx="4114800" cy="762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40994" name="Text Box 19">
              <a:extLst>
                <a:ext uri="{FF2B5EF4-FFF2-40B4-BE49-F238E27FC236}">
                  <a16:creationId xmlns:a16="http://schemas.microsoft.com/office/drawing/2014/main" id="{1FD912E7-900F-5E4E-83FC-47F393CCB3AF}"/>
                </a:ext>
              </a:extLst>
            </p:cNvPr>
            <p:cNvSpPr txBox="1">
              <a:spLocks noChangeArrowheads="1"/>
            </p:cNvSpPr>
            <p:nvPr/>
          </p:nvSpPr>
          <p:spPr bwMode="auto">
            <a:xfrm>
              <a:off x="2804117" y="4155064"/>
              <a:ext cx="1133329" cy="674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Clr>
                  <a:schemeClr val="accent2"/>
                </a:buClr>
                <a:buFontTx/>
                <a:buNone/>
              </a:pPr>
              <a:r>
                <a:rPr lang="en-US" altLang="en-US" sz="1400">
                  <a:latin typeface="Tahoma" panose="020B0604030504040204" pitchFamily="34" charset="0"/>
                </a:rPr>
                <a:t>SYN</a:t>
              </a:r>
              <a:r>
                <a:rPr lang="en-US" altLang="en-US" sz="1400" baseline="-25000">
                  <a:latin typeface="Tahoma" panose="020B0604030504040204" pitchFamily="34" charset="0"/>
                </a:rPr>
                <a:t>C4</a:t>
              </a:r>
            </a:p>
          </p:txBody>
        </p:sp>
        <p:sp>
          <p:nvSpPr>
            <p:cNvPr id="40995" name="Line 20">
              <a:extLst>
                <a:ext uri="{FF2B5EF4-FFF2-40B4-BE49-F238E27FC236}">
                  <a16:creationId xmlns:a16="http://schemas.microsoft.com/office/drawing/2014/main" id="{237066CC-721D-C04F-B866-296534A04FC1}"/>
                </a:ext>
              </a:extLst>
            </p:cNvPr>
            <p:cNvSpPr>
              <a:spLocks noChangeShapeType="1"/>
            </p:cNvSpPr>
            <p:nvPr/>
          </p:nvSpPr>
          <p:spPr bwMode="auto">
            <a:xfrm>
              <a:off x="5961063" y="5356225"/>
              <a:ext cx="0" cy="1044575"/>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40996" name="Line 21">
              <a:extLst>
                <a:ext uri="{FF2B5EF4-FFF2-40B4-BE49-F238E27FC236}">
                  <a16:creationId xmlns:a16="http://schemas.microsoft.com/office/drawing/2014/main" id="{59418150-D7B7-3F44-A3D7-541CD25F4108}"/>
                </a:ext>
              </a:extLst>
            </p:cNvPr>
            <p:cNvSpPr>
              <a:spLocks noChangeShapeType="1"/>
            </p:cNvSpPr>
            <p:nvPr/>
          </p:nvSpPr>
          <p:spPr bwMode="auto">
            <a:xfrm>
              <a:off x="1573213" y="5230813"/>
              <a:ext cx="4114800" cy="762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40997" name="Text Box 22">
              <a:extLst>
                <a:ext uri="{FF2B5EF4-FFF2-40B4-BE49-F238E27FC236}">
                  <a16:creationId xmlns:a16="http://schemas.microsoft.com/office/drawing/2014/main" id="{06CB5526-291D-0045-B280-9BF9DEF62F4C}"/>
                </a:ext>
              </a:extLst>
            </p:cNvPr>
            <p:cNvSpPr txBox="1">
              <a:spLocks noChangeArrowheads="1"/>
            </p:cNvSpPr>
            <p:nvPr/>
          </p:nvSpPr>
          <p:spPr bwMode="auto">
            <a:xfrm>
              <a:off x="2804117" y="4835208"/>
              <a:ext cx="1133329" cy="674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Clr>
                  <a:schemeClr val="accent2"/>
                </a:buClr>
                <a:buFontTx/>
                <a:buNone/>
              </a:pPr>
              <a:r>
                <a:rPr lang="en-US" altLang="en-US" sz="1400">
                  <a:latin typeface="Tahoma" panose="020B0604030504040204" pitchFamily="34" charset="0"/>
                </a:rPr>
                <a:t>SYN</a:t>
              </a:r>
              <a:r>
                <a:rPr lang="en-US" altLang="en-US" sz="1400" baseline="-25000">
                  <a:latin typeface="Tahoma" panose="020B0604030504040204" pitchFamily="34" charset="0"/>
                </a:rPr>
                <a:t>C5</a:t>
              </a:r>
            </a:p>
          </p:txBody>
        </p:sp>
        <p:sp>
          <p:nvSpPr>
            <p:cNvPr id="40998" name="Line 23">
              <a:extLst>
                <a:ext uri="{FF2B5EF4-FFF2-40B4-BE49-F238E27FC236}">
                  <a16:creationId xmlns:a16="http://schemas.microsoft.com/office/drawing/2014/main" id="{8FF95318-B0A8-DD42-98D9-6372E2603DA7}"/>
                </a:ext>
              </a:extLst>
            </p:cNvPr>
            <p:cNvSpPr>
              <a:spLocks noChangeShapeType="1"/>
            </p:cNvSpPr>
            <p:nvPr/>
          </p:nvSpPr>
          <p:spPr bwMode="auto">
            <a:xfrm>
              <a:off x="6037263" y="5992813"/>
              <a:ext cx="0" cy="407987"/>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nchor="ctr"/>
            <a:lstStyle/>
            <a:p>
              <a:endParaRPr lang="en-US"/>
            </a:p>
          </p:txBody>
        </p:sp>
      </p:grpSp>
      <p:sp>
        <p:nvSpPr>
          <p:cNvPr id="40965" name="Rectangle 2">
            <a:extLst>
              <a:ext uri="{FF2B5EF4-FFF2-40B4-BE49-F238E27FC236}">
                <a16:creationId xmlns:a16="http://schemas.microsoft.com/office/drawing/2014/main" id="{F0618CB5-F237-B748-9A87-72512A3D849C}"/>
              </a:ext>
            </a:extLst>
          </p:cNvPr>
          <p:cNvSpPr txBox="1">
            <a:spLocks noChangeArrowheads="1"/>
          </p:cNvSpPr>
          <p:nvPr/>
        </p:nvSpPr>
        <p:spPr bwMode="auto">
          <a:xfrm>
            <a:off x="1651000" y="1125539"/>
            <a:ext cx="3956050"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b="1" u="sng">
                <a:solidFill>
                  <a:srgbClr val="FF0000"/>
                </a:solidFill>
              </a:rPr>
              <a:t>TCP Three Way Handshake for establish connection</a:t>
            </a:r>
          </a:p>
        </p:txBody>
      </p:sp>
      <p:sp>
        <p:nvSpPr>
          <p:cNvPr id="40966" name="Rectangle 2">
            <a:extLst>
              <a:ext uri="{FF2B5EF4-FFF2-40B4-BE49-F238E27FC236}">
                <a16:creationId xmlns:a16="http://schemas.microsoft.com/office/drawing/2014/main" id="{7B5B1D3F-C9FA-D34A-BA21-2A38898C7414}"/>
              </a:ext>
            </a:extLst>
          </p:cNvPr>
          <p:cNvSpPr txBox="1">
            <a:spLocks noChangeArrowheads="1"/>
          </p:cNvSpPr>
          <p:nvPr/>
        </p:nvSpPr>
        <p:spPr bwMode="auto">
          <a:xfrm>
            <a:off x="6437314" y="954088"/>
            <a:ext cx="1957387"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b="1" u="sng">
                <a:solidFill>
                  <a:srgbClr val="FF0000"/>
                </a:solidFill>
              </a:rPr>
              <a:t>SYN Flooding</a:t>
            </a:r>
          </a:p>
        </p:txBody>
      </p:sp>
      <p:sp>
        <p:nvSpPr>
          <p:cNvPr id="38919" name="Rectangle 1">
            <a:extLst>
              <a:ext uri="{FF2B5EF4-FFF2-40B4-BE49-F238E27FC236}">
                <a16:creationId xmlns:a16="http://schemas.microsoft.com/office/drawing/2014/main" id="{4A52AB23-6138-E545-865E-E0153089EB15}"/>
              </a:ext>
            </a:extLst>
          </p:cNvPr>
          <p:cNvSpPr>
            <a:spLocks noChangeArrowheads="1"/>
          </p:cNvSpPr>
          <p:nvPr/>
        </p:nvSpPr>
        <p:spPr bwMode="auto">
          <a:xfrm>
            <a:off x="1712913" y="3886201"/>
            <a:ext cx="8882062"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pPr>
            <a:r>
              <a:rPr lang="en-US" altLang="en-US" sz="2000" dirty="0"/>
              <a:t>The backlog queue is a large memory structure used to handle incoming packets with the SYN flag set until the moment the three-way handshake process is completed. </a:t>
            </a:r>
          </a:p>
          <a:p>
            <a:pPr eaLnBrk="1" hangingPunct="1">
              <a:spcBef>
                <a:spcPct val="0"/>
              </a:spcBef>
            </a:pPr>
            <a:r>
              <a:rPr lang="en-US" altLang="en-US" sz="2000" dirty="0">
                <a:solidFill>
                  <a:srgbClr val="0070C0"/>
                </a:solidFill>
              </a:rPr>
              <a:t>An operating system allocates part of the system memory for every incoming connection. Every TCP port can handle a defined number of incoming requests. The backlog queue controls how many half-open connections can be handled by the operating system at the same time. </a:t>
            </a:r>
          </a:p>
          <a:p>
            <a:pPr eaLnBrk="1" hangingPunct="1">
              <a:spcBef>
                <a:spcPct val="0"/>
              </a:spcBef>
            </a:pPr>
            <a:r>
              <a:rPr lang="en-US" altLang="en-US" sz="2000" dirty="0"/>
              <a:t>When a maximum number of incoming connections is reached, subsequent requests are silently dropped by the operating system.</a:t>
            </a:r>
          </a:p>
        </p:txBody>
      </p:sp>
      <p:sp>
        <p:nvSpPr>
          <p:cNvPr id="52" name="Line 5">
            <a:extLst>
              <a:ext uri="{FF2B5EF4-FFF2-40B4-BE49-F238E27FC236}">
                <a16:creationId xmlns:a16="http://schemas.microsoft.com/office/drawing/2014/main" id="{E22DABA6-7BC4-3D42-88E1-26013B3CFD50}"/>
              </a:ext>
            </a:extLst>
          </p:cNvPr>
          <p:cNvSpPr>
            <a:spLocks noChangeShapeType="1"/>
          </p:cNvSpPr>
          <p:nvPr/>
        </p:nvSpPr>
        <p:spPr bwMode="auto">
          <a:xfrm flipH="1">
            <a:off x="6954838" y="2112963"/>
            <a:ext cx="2317750" cy="374650"/>
          </a:xfrm>
          <a:prstGeom prst="line">
            <a:avLst/>
          </a:prstGeom>
          <a:noFill/>
          <a:ln w="28575">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nchor="ctr"/>
          <a:lstStyle/>
          <a:p>
            <a:pPr>
              <a:defRPr/>
            </a:pPr>
            <a:endParaRPr lang="en-US"/>
          </a:p>
        </p:txBody>
      </p:sp>
      <p:sp>
        <p:nvSpPr>
          <p:cNvPr id="53" name="Line 5">
            <a:extLst>
              <a:ext uri="{FF2B5EF4-FFF2-40B4-BE49-F238E27FC236}">
                <a16:creationId xmlns:a16="http://schemas.microsoft.com/office/drawing/2014/main" id="{43436A40-5B94-F542-AEDA-2E5FE4263356}"/>
              </a:ext>
            </a:extLst>
          </p:cNvPr>
          <p:cNvSpPr>
            <a:spLocks noChangeShapeType="1"/>
          </p:cNvSpPr>
          <p:nvPr/>
        </p:nvSpPr>
        <p:spPr bwMode="auto">
          <a:xfrm flipH="1">
            <a:off x="6969125" y="2401889"/>
            <a:ext cx="2317750" cy="376237"/>
          </a:xfrm>
          <a:prstGeom prst="line">
            <a:avLst/>
          </a:prstGeom>
          <a:noFill/>
          <a:ln w="28575">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nchor="ctr"/>
          <a:lstStyle/>
          <a:p>
            <a:pPr>
              <a:defRPr/>
            </a:pPr>
            <a:endParaRPr lang="en-US"/>
          </a:p>
        </p:txBody>
      </p:sp>
      <p:sp>
        <p:nvSpPr>
          <p:cNvPr id="54" name="Line 5">
            <a:extLst>
              <a:ext uri="{FF2B5EF4-FFF2-40B4-BE49-F238E27FC236}">
                <a16:creationId xmlns:a16="http://schemas.microsoft.com/office/drawing/2014/main" id="{F3A0F5BD-9AF3-AE4E-8A2B-58880E28208A}"/>
              </a:ext>
            </a:extLst>
          </p:cNvPr>
          <p:cNvSpPr>
            <a:spLocks noChangeShapeType="1"/>
          </p:cNvSpPr>
          <p:nvPr/>
        </p:nvSpPr>
        <p:spPr bwMode="auto">
          <a:xfrm flipH="1">
            <a:off x="6983413" y="2714625"/>
            <a:ext cx="2317750" cy="374650"/>
          </a:xfrm>
          <a:prstGeom prst="line">
            <a:avLst/>
          </a:prstGeom>
          <a:noFill/>
          <a:ln w="28575">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nchor="ctr"/>
          <a:lstStyle/>
          <a:p>
            <a:pPr>
              <a:defRPr/>
            </a:pPr>
            <a:endParaRPr lang="en-US"/>
          </a:p>
        </p:txBody>
      </p:sp>
      <p:sp>
        <p:nvSpPr>
          <p:cNvPr id="55" name="Line 5">
            <a:extLst>
              <a:ext uri="{FF2B5EF4-FFF2-40B4-BE49-F238E27FC236}">
                <a16:creationId xmlns:a16="http://schemas.microsoft.com/office/drawing/2014/main" id="{69730BD4-B78F-4340-BF7C-E631612AC19C}"/>
              </a:ext>
            </a:extLst>
          </p:cNvPr>
          <p:cNvSpPr>
            <a:spLocks noChangeShapeType="1"/>
          </p:cNvSpPr>
          <p:nvPr/>
        </p:nvSpPr>
        <p:spPr bwMode="auto">
          <a:xfrm flipH="1">
            <a:off x="6969125" y="3014663"/>
            <a:ext cx="2317750" cy="374650"/>
          </a:xfrm>
          <a:prstGeom prst="line">
            <a:avLst/>
          </a:prstGeom>
          <a:noFill/>
          <a:ln w="28575">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nchor="ctr"/>
          <a:lstStyle/>
          <a:p>
            <a:pPr>
              <a:defRPr/>
            </a:pPr>
            <a:endParaRPr lang="en-US"/>
          </a:p>
        </p:txBody>
      </p:sp>
      <p:sp>
        <p:nvSpPr>
          <p:cNvPr id="56" name="Line 5">
            <a:extLst>
              <a:ext uri="{FF2B5EF4-FFF2-40B4-BE49-F238E27FC236}">
                <a16:creationId xmlns:a16="http://schemas.microsoft.com/office/drawing/2014/main" id="{E0A13B9F-ECFD-EF45-A6A8-36C6C65043AD}"/>
              </a:ext>
            </a:extLst>
          </p:cNvPr>
          <p:cNvSpPr>
            <a:spLocks noChangeShapeType="1"/>
          </p:cNvSpPr>
          <p:nvPr/>
        </p:nvSpPr>
        <p:spPr bwMode="auto">
          <a:xfrm flipH="1">
            <a:off x="6969125" y="3287713"/>
            <a:ext cx="2317750" cy="374650"/>
          </a:xfrm>
          <a:prstGeom prst="line">
            <a:avLst/>
          </a:prstGeom>
          <a:noFill/>
          <a:ln w="28575">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nchor="ctr"/>
          <a:lstStyle/>
          <a:p>
            <a:pPr>
              <a:defRPr/>
            </a:pPr>
            <a:endParaRPr lang="en-US"/>
          </a:p>
        </p:txBody>
      </p:sp>
      <p:sp>
        <p:nvSpPr>
          <p:cNvPr id="57" name="Text Box 9">
            <a:extLst>
              <a:ext uri="{FF2B5EF4-FFF2-40B4-BE49-F238E27FC236}">
                <a16:creationId xmlns:a16="http://schemas.microsoft.com/office/drawing/2014/main" id="{21949219-E46F-8C4E-B3A2-0374B955B0ED}"/>
              </a:ext>
            </a:extLst>
          </p:cNvPr>
          <p:cNvSpPr txBox="1">
            <a:spLocks noChangeArrowheads="1"/>
          </p:cNvSpPr>
          <p:nvPr/>
        </p:nvSpPr>
        <p:spPr bwMode="auto">
          <a:xfrm>
            <a:off x="5468939" y="2241551"/>
            <a:ext cx="1679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a:spcBef>
                <a:spcPct val="20000"/>
              </a:spcBef>
              <a:buClr>
                <a:schemeClr val="accent2"/>
              </a:buClr>
              <a:defRPr/>
            </a:pPr>
            <a:r>
              <a:rPr lang="en-US" altLang="en-US" sz="1400" dirty="0">
                <a:solidFill>
                  <a:schemeClr val="accent2">
                    <a:lumMod val="75000"/>
                  </a:schemeClr>
                </a:solidFill>
              </a:rPr>
              <a:t>SYN</a:t>
            </a:r>
            <a:r>
              <a:rPr lang="en-US" altLang="en-US" sz="1400" baseline="-25000" dirty="0">
                <a:solidFill>
                  <a:schemeClr val="accent2">
                    <a:lumMod val="75000"/>
                  </a:schemeClr>
                </a:solidFill>
              </a:rPr>
              <a:t>S1</a:t>
            </a:r>
            <a:r>
              <a:rPr lang="en-US" altLang="en-US" sz="1400" dirty="0">
                <a:solidFill>
                  <a:schemeClr val="accent2">
                    <a:lumMod val="75000"/>
                  </a:schemeClr>
                </a:solidFill>
              </a:rPr>
              <a:t>, ACK</a:t>
            </a:r>
            <a:r>
              <a:rPr lang="en-US" altLang="en-US" sz="1400" baseline="-25000" dirty="0">
                <a:solidFill>
                  <a:schemeClr val="accent2">
                    <a:lumMod val="75000"/>
                  </a:schemeClr>
                </a:solidFill>
              </a:rPr>
              <a:t>C1+1</a:t>
            </a:r>
          </a:p>
        </p:txBody>
      </p:sp>
      <p:sp>
        <p:nvSpPr>
          <p:cNvPr id="58" name="Text Box 9">
            <a:extLst>
              <a:ext uri="{FF2B5EF4-FFF2-40B4-BE49-F238E27FC236}">
                <a16:creationId xmlns:a16="http://schemas.microsoft.com/office/drawing/2014/main" id="{3B67E3EE-4588-9D42-82EC-064E74661266}"/>
              </a:ext>
            </a:extLst>
          </p:cNvPr>
          <p:cNvSpPr txBox="1">
            <a:spLocks noChangeArrowheads="1"/>
          </p:cNvSpPr>
          <p:nvPr/>
        </p:nvSpPr>
        <p:spPr bwMode="auto">
          <a:xfrm>
            <a:off x="5468939" y="2549526"/>
            <a:ext cx="1679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a:spcBef>
                <a:spcPct val="20000"/>
              </a:spcBef>
              <a:buClr>
                <a:schemeClr val="accent2"/>
              </a:buClr>
              <a:defRPr/>
            </a:pPr>
            <a:r>
              <a:rPr lang="en-US" altLang="en-US" sz="1400" dirty="0">
                <a:solidFill>
                  <a:schemeClr val="accent2">
                    <a:lumMod val="75000"/>
                  </a:schemeClr>
                </a:solidFill>
              </a:rPr>
              <a:t>SYN</a:t>
            </a:r>
            <a:r>
              <a:rPr lang="en-US" altLang="en-US" sz="1400" baseline="-25000" dirty="0">
                <a:solidFill>
                  <a:schemeClr val="accent2">
                    <a:lumMod val="75000"/>
                  </a:schemeClr>
                </a:solidFill>
              </a:rPr>
              <a:t>S2</a:t>
            </a:r>
            <a:r>
              <a:rPr lang="en-US" altLang="en-US" sz="1400" dirty="0">
                <a:solidFill>
                  <a:schemeClr val="accent2">
                    <a:lumMod val="75000"/>
                  </a:schemeClr>
                </a:solidFill>
              </a:rPr>
              <a:t>, ACK</a:t>
            </a:r>
            <a:r>
              <a:rPr lang="en-US" altLang="en-US" sz="1400" baseline="-25000" dirty="0">
                <a:solidFill>
                  <a:schemeClr val="accent2">
                    <a:lumMod val="75000"/>
                  </a:schemeClr>
                </a:solidFill>
              </a:rPr>
              <a:t>C2+1</a:t>
            </a:r>
          </a:p>
        </p:txBody>
      </p:sp>
      <p:sp>
        <p:nvSpPr>
          <p:cNvPr id="59" name="Text Box 9">
            <a:extLst>
              <a:ext uri="{FF2B5EF4-FFF2-40B4-BE49-F238E27FC236}">
                <a16:creationId xmlns:a16="http://schemas.microsoft.com/office/drawing/2014/main" id="{F1039690-6AD0-EB43-B0CA-BFB5417492B8}"/>
              </a:ext>
            </a:extLst>
          </p:cNvPr>
          <p:cNvSpPr txBox="1">
            <a:spLocks noChangeArrowheads="1"/>
          </p:cNvSpPr>
          <p:nvPr/>
        </p:nvSpPr>
        <p:spPr bwMode="auto">
          <a:xfrm>
            <a:off x="5467351" y="2874964"/>
            <a:ext cx="1679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a:spcBef>
                <a:spcPct val="20000"/>
              </a:spcBef>
              <a:buClr>
                <a:schemeClr val="accent2"/>
              </a:buClr>
              <a:defRPr/>
            </a:pPr>
            <a:r>
              <a:rPr lang="en-US" altLang="en-US" sz="1400" dirty="0">
                <a:solidFill>
                  <a:schemeClr val="accent2">
                    <a:lumMod val="75000"/>
                  </a:schemeClr>
                </a:solidFill>
              </a:rPr>
              <a:t>SYN</a:t>
            </a:r>
            <a:r>
              <a:rPr lang="en-US" altLang="en-US" sz="1400" baseline="-25000" dirty="0">
                <a:solidFill>
                  <a:schemeClr val="accent2">
                    <a:lumMod val="75000"/>
                  </a:schemeClr>
                </a:solidFill>
              </a:rPr>
              <a:t>S3</a:t>
            </a:r>
            <a:r>
              <a:rPr lang="en-US" altLang="en-US" sz="1400" dirty="0">
                <a:solidFill>
                  <a:schemeClr val="accent2">
                    <a:lumMod val="75000"/>
                  </a:schemeClr>
                </a:solidFill>
              </a:rPr>
              <a:t>, ACK</a:t>
            </a:r>
            <a:r>
              <a:rPr lang="en-US" altLang="en-US" sz="1400" baseline="-25000" dirty="0">
                <a:solidFill>
                  <a:schemeClr val="accent2">
                    <a:lumMod val="75000"/>
                  </a:schemeClr>
                </a:solidFill>
              </a:rPr>
              <a:t>C3+1</a:t>
            </a:r>
          </a:p>
        </p:txBody>
      </p:sp>
      <p:sp>
        <p:nvSpPr>
          <p:cNvPr id="60" name="Text Box 9">
            <a:extLst>
              <a:ext uri="{FF2B5EF4-FFF2-40B4-BE49-F238E27FC236}">
                <a16:creationId xmlns:a16="http://schemas.microsoft.com/office/drawing/2014/main" id="{658A3652-A4FD-2C4A-9B66-C377D7BD94BF}"/>
              </a:ext>
            </a:extLst>
          </p:cNvPr>
          <p:cNvSpPr txBox="1">
            <a:spLocks noChangeArrowheads="1"/>
          </p:cNvSpPr>
          <p:nvPr/>
        </p:nvSpPr>
        <p:spPr bwMode="auto">
          <a:xfrm>
            <a:off x="5461001" y="3141664"/>
            <a:ext cx="1679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a:spcBef>
                <a:spcPct val="20000"/>
              </a:spcBef>
              <a:buClr>
                <a:schemeClr val="accent2"/>
              </a:buClr>
              <a:defRPr/>
            </a:pPr>
            <a:r>
              <a:rPr lang="en-US" altLang="en-US" sz="1400" dirty="0">
                <a:solidFill>
                  <a:schemeClr val="accent2">
                    <a:lumMod val="75000"/>
                  </a:schemeClr>
                </a:solidFill>
              </a:rPr>
              <a:t>SYN</a:t>
            </a:r>
            <a:r>
              <a:rPr lang="en-US" altLang="en-US" sz="1400" baseline="-25000" dirty="0">
                <a:solidFill>
                  <a:schemeClr val="accent2">
                    <a:lumMod val="75000"/>
                  </a:schemeClr>
                </a:solidFill>
              </a:rPr>
              <a:t>S4</a:t>
            </a:r>
            <a:r>
              <a:rPr lang="en-US" altLang="en-US" sz="1400" dirty="0">
                <a:solidFill>
                  <a:schemeClr val="accent2">
                    <a:lumMod val="75000"/>
                  </a:schemeClr>
                </a:solidFill>
              </a:rPr>
              <a:t>, ACK</a:t>
            </a:r>
            <a:r>
              <a:rPr lang="en-US" altLang="en-US" sz="1400" baseline="-25000" dirty="0">
                <a:solidFill>
                  <a:schemeClr val="accent2">
                    <a:lumMod val="75000"/>
                  </a:schemeClr>
                </a:solidFill>
              </a:rPr>
              <a:t>C4+1</a:t>
            </a:r>
          </a:p>
        </p:txBody>
      </p:sp>
      <p:sp>
        <p:nvSpPr>
          <p:cNvPr id="61" name="Text Box 9">
            <a:extLst>
              <a:ext uri="{FF2B5EF4-FFF2-40B4-BE49-F238E27FC236}">
                <a16:creationId xmlns:a16="http://schemas.microsoft.com/office/drawing/2014/main" id="{74F5CFB0-873E-B141-A51D-79C97F993136}"/>
              </a:ext>
            </a:extLst>
          </p:cNvPr>
          <p:cNvSpPr txBox="1">
            <a:spLocks noChangeArrowheads="1"/>
          </p:cNvSpPr>
          <p:nvPr/>
        </p:nvSpPr>
        <p:spPr bwMode="auto">
          <a:xfrm>
            <a:off x="5484814" y="3448050"/>
            <a:ext cx="167798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a:spcBef>
                <a:spcPct val="20000"/>
              </a:spcBef>
              <a:buClr>
                <a:schemeClr val="accent2"/>
              </a:buClr>
              <a:defRPr/>
            </a:pPr>
            <a:r>
              <a:rPr lang="en-US" altLang="en-US" sz="1400" dirty="0">
                <a:solidFill>
                  <a:schemeClr val="accent2">
                    <a:lumMod val="75000"/>
                  </a:schemeClr>
                </a:solidFill>
              </a:rPr>
              <a:t>SYN</a:t>
            </a:r>
            <a:r>
              <a:rPr lang="en-US" altLang="en-US" sz="1400" baseline="-25000" dirty="0">
                <a:solidFill>
                  <a:schemeClr val="accent2">
                    <a:lumMod val="75000"/>
                  </a:schemeClr>
                </a:solidFill>
              </a:rPr>
              <a:t>S5</a:t>
            </a:r>
            <a:r>
              <a:rPr lang="en-US" altLang="en-US" sz="1400" dirty="0">
                <a:solidFill>
                  <a:schemeClr val="accent2">
                    <a:lumMod val="75000"/>
                  </a:schemeClr>
                </a:solidFill>
              </a:rPr>
              <a:t>, ACK</a:t>
            </a:r>
            <a:r>
              <a:rPr lang="en-US" altLang="en-US" sz="1400" baseline="-25000" dirty="0">
                <a:solidFill>
                  <a:schemeClr val="accent2">
                    <a:lumMod val="75000"/>
                  </a:schemeClr>
                </a:solidFill>
              </a:rPr>
              <a:t>51+1</a:t>
            </a:r>
          </a:p>
        </p:txBody>
      </p:sp>
      <p:sp>
        <p:nvSpPr>
          <p:cNvPr id="62" name="Rectangle 2">
            <a:extLst>
              <a:ext uri="{FF2B5EF4-FFF2-40B4-BE49-F238E27FC236}">
                <a16:creationId xmlns:a16="http://schemas.microsoft.com/office/drawing/2014/main" id="{D85631EC-1690-CC46-9E08-049EFE86CA3F}"/>
              </a:ext>
            </a:extLst>
          </p:cNvPr>
          <p:cNvSpPr txBox="1">
            <a:spLocks noChangeArrowheads="1"/>
          </p:cNvSpPr>
          <p:nvPr/>
        </p:nvSpPr>
        <p:spPr>
          <a:xfrm>
            <a:off x="805542" y="117350"/>
            <a:ext cx="8229600" cy="8025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dirty="0"/>
              <a:t>SYN Flooding Landscape</a:t>
            </a:r>
          </a:p>
        </p:txBody>
      </p:sp>
    </p:spTree>
    <p:extLst>
      <p:ext uri="{BB962C8B-B14F-4D97-AF65-F5344CB8AC3E}">
        <p14:creationId xmlns:p14="http://schemas.microsoft.com/office/powerpoint/2010/main" val="871821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DA0AEEC-EEF3-D140-9163-D990E6CAB079}"/>
              </a:ext>
            </a:extLst>
          </p:cNvPr>
          <p:cNvSpPr/>
          <p:nvPr/>
        </p:nvSpPr>
        <p:spPr>
          <a:xfrm>
            <a:off x="916378" y="1108339"/>
            <a:ext cx="9322131" cy="5016758"/>
          </a:xfrm>
          <a:prstGeom prst="rect">
            <a:avLst/>
          </a:prstGeom>
        </p:spPr>
        <p:txBody>
          <a:bodyPr wrap="square">
            <a:spAutoFit/>
          </a:bodyPr>
          <a:lstStyle/>
          <a:p>
            <a:pPr marL="285750" indent="-285750">
              <a:buFont typeface="Arial" panose="020B0604020202020204" pitchFamily="34" charset="0"/>
              <a:buChar char="•"/>
              <a:defRPr/>
            </a:pPr>
            <a:r>
              <a:rPr lang="en-US" sz="2000" dirty="0"/>
              <a:t>The netstat command shows how many connections are currently in the half-open state. The half-open state is described as SYN_RECEIVED in Windows and as SYN_RECV in Unix systems.</a:t>
            </a:r>
          </a:p>
          <a:p>
            <a:pPr>
              <a:defRPr/>
            </a:pPr>
            <a:r>
              <a:rPr lang="en-US" sz="2000" dirty="0">
                <a:solidFill>
                  <a:srgbClr val="0432FF"/>
                </a:solidFill>
              </a:rPr>
              <a:t> # </a:t>
            </a:r>
            <a:r>
              <a:rPr lang="en-US" sz="2000" dirty="0" err="1">
                <a:solidFill>
                  <a:srgbClr val="0432FF"/>
                </a:solidFill>
              </a:rPr>
              <a:t>netstat</a:t>
            </a:r>
            <a:r>
              <a:rPr lang="en-US" sz="2000" dirty="0">
                <a:solidFill>
                  <a:srgbClr val="0432FF"/>
                </a:solidFill>
              </a:rPr>
              <a:t> -n -p TCP   </a:t>
            </a:r>
          </a:p>
          <a:p>
            <a:pPr>
              <a:defRPr/>
            </a:pPr>
            <a:r>
              <a:rPr lang="en-US" sz="2000" dirty="0"/>
              <a:t>- </a:t>
            </a:r>
            <a:r>
              <a:rPr lang="en-US" sz="2000" dirty="0" err="1"/>
              <a:t>tcp</a:t>
            </a:r>
            <a:r>
              <a:rPr lang="en-US" sz="2000" dirty="0"/>
              <a:t>        0      0 10.100.0.200:21            237.177.154.8:25882       SYN_RECV    </a:t>
            </a:r>
          </a:p>
          <a:p>
            <a:pPr>
              <a:defRPr/>
            </a:pPr>
            <a:r>
              <a:rPr lang="en-US" sz="2000" dirty="0"/>
              <a:t>- </a:t>
            </a:r>
            <a:r>
              <a:rPr lang="en-US" sz="2000" dirty="0" err="1"/>
              <a:t>tcp</a:t>
            </a:r>
            <a:r>
              <a:rPr lang="en-US" sz="2000" dirty="0"/>
              <a:t>        0      0 10.100.0.200:21            236.15.133.204:2577       SYN_RECV    </a:t>
            </a:r>
          </a:p>
          <a:p>
            <a:pPr>
              <a:defRPr/>
            </a:pPr>
            <a:r>
              <a:rPr lang="en-US" sz="2000" dirty="0"/>
              <a:t>- </a:t>
            </a:r>
            <a:r>
              <a:rPr lang="en-US" sz="2000" dirty="0" err="1"/>
              <a:t>tcp</a:t>
            </a:r>
            <a:r>
              <a:rPr lang="en-US" sz="2000" dirty="0"/>
              <a:t>        0      0 10.100.0.200:21            127.160.6.129:51748       SYN_RECV    </a:t>
            </a:r>
          </a:p>
          <a:p>
            <a:pPr>
              <a:defRPr/>
            </a:pPr>
            <a:r>
              <a:rPr lang="en-US" sz="2000" dirty="0"/>
              <a:t>- </a:t>
            </a:r>
            <a:r>
              <a:rPr lang="en-US" sz="2000" dirty="0" err="1"/>
              <a:t>tcp</a:t>
            </a:r>
            <a:r>
              <a:rPr lang="en-US" sz="2000" dirty="0"/>
              <a:t>        0      0 10.100.0.200:21            230.220.13.25:47393       SYN_RECV    </a:t>
            </a:r>
          </a:p>
          <a:p>
            <a:pPr>
              <a:defRPr/>
            </a:pPr>
            <a:r>
              <a:rPr lang="en-US" sz="2000" dirty="0"/>
              <a:t>- </a:t>
            </a:r>
            <a:r>
              <a:rPr lang="en-US" sz="2000" dirty="0" err="1"/>
              <a:t>tcp</a:t>
            </a:r>
            <a:r>
              <a:rPr lang="en-US" sz="2000" dirty="0"/>
              <a:t>        0      0 10.100.0.200:21            236.219.139.207:49162   SYN_RECV    </a:t>
            </a:r>
          </a:p>
          <a:p>
            <a:pPr>
              <a:defRPr/>
            </a:pPr>
            <a:r>
              <a:rPr lang="en-US" sz="2000" dirty="0"/>
              <a:t>- </a:t>
            </a:r>
            <a:r>
              <a:rPr lang="en-US" sz="2000" dirty="0" err="1"/>
              <a:t>tcp</a:t>
            </a:r>
            <a:r>
              <a:rPr lang="en-US" sz="2000" dirty="0"/>
              <a:t>        0      0 10.100.0.200:21            238.100.72.228:37899     SYN_RECV    - ... </a:t>
            </a:r>
          </a:p>
          <a:p>
            <a:pPr marL="285750" indent="-285750">
              <a:buFont typeface="Arial" panose="020B0604020202020204" pitchFamily="34" charset="0"/>
              <a:buChar char="•"/>
              <a:defRPr/>
            </a:pPr>
            <a:r>
              <a:rPr lang="en-US" sz="2000" dirty="0">
                <a:solidFill>
                  <a:srgbClr val="0070C0"/>
                </a:solidFill>
              </a:rPr>
              <a:t>How many half-open connections are in the backlog queue at the moment can be counted. In the example below, 769 connections (for TELNET) in the SYN RECEIVED state are kept in the backlog queue.</a:t>
            </a:r>
          </a:p>
          <a:p>
            <a:pPr lvl="1">
              <a:defRPr/>
            </a:pPr>
            <a:r>
              <a:rPr lang="en-US" sz="2000" dirty="0"/>
              <a:t> </a:t>
            </a:r>
            <a:r>
              <a:rPr lang="en-US" sz="2000" u="sng" dirty="0"/>
              <a:t># </a:t>
            </a:r>
            <a:r>
              <a:rPr lang="en-US" sz="2000" u="sng" dirty="0" err="1"/>
              <a:t>netstat</a:t>
            </a:r>
            <a:r>
              <a:rPr lang="en-US" sz="2000" u="sng" dirty="0"/>
              <a:t> -n -p TCP | </a:t>
            </a:r>
            <a:r>
              <a:rPr lang="en-US" sz="2000" u="sng" dirty="0" err="1"/>
              <a:t>grep</a:t>
            </a:r>
            <a:r>
              <a:rPr lang="en-US" sz="2000" u="sng" dirty="0"/>
              <a:t> SYN_RECV | </a:t>
            </a:r>
            <a:r>
              <a:rPr lang="en-US" sz="2000" u="sng" dirty="0" err="1"/>
              <a:t>grep</a:t>
            </a:r>
            <a:r>
              <a:rPr lang="en-US" sz="2000" u="sng" dirty="0"/>
              <a:t> :23 | </a:t>
            </a:r>
            <a:r>
              <a:rPr lang="en-US" sz="2000" u="sng" dirty="0" err="1"/>
              <a:t>wc</a:t>
            </a:r>
            <a:r>
              <a:rPr lang="en-US" sz="2000" u="sng" dirty="0"/>
              <a:t> -l 769 </a:t>
            </a:r>
            <a:endParaRPr lang="en-US" sz="2000" dirty="0"/>
          </a:p>
          <a:p>
            <a:pPr marL="285750" indent="-285750">
              <a:buFont typeface="Arial" panose="020B0604020202020204" pitchFamily="34" charset="0"/>
              <a:buChar char="•"/>
              <a:defRPr/>
            </a:pPr>
            <a:r>
              <a:rPr lang="en-US" sz="2000" dirty="0"/>
              <a:t>It is important to note that every TCP port has its own backlog queue, but only one variable of the TCP/IP stack controls the size of backlog queues for all ports.</a:t>
            </a:r>
          </a:p>
        </p:txBody>
      </p:sp>
      <p:sp>
        <p:nvSpPr>
          <p:cNvPr id="3" name="Rectangle 2">
            <a:extLst>
              <a:ext uri="{FF2B5EF4-FFF2-40B4-BE49-F238E27FC236}">
                <a16:creationId xmlns:a16="http://schemas.microsoft.com/office/drawing/2014/main" id="{46CBAF02-6A25-EB42-831D-CC56DA756B45}"/>
              </a:ext>
            </a:extLst>
          </p:cNvPr>
          <p:cNvSpPr>
            <a:spLocks noGrp="1" noChangeArrowheads="1"/>
          </p:cNvSpPr>
          <p:nvPr>
            <p:ph type="title"/>
          </p:nvPr>
        </p:nvSpPr>
        <p:spPr>
          <a:xfrm>
            <a:off x="805542" y="117350"/>
            <a:ext cx="8229600" cy="802574"/>
          </a:xfrm>
        </p:spPr>
        <p:txBody>
          <a:bodyPr>
            <a:normAutofit/>
          </a:bodyPr>
          <a:lstStyle/>
          <a:p>
            <a:r>
              <a:rPr lang="en-US" altLang="en-US" dirty="0"/>
              <a:t>How to detect a TCP SYN attack</a:t>
            </a:r>
          </a:p>
        </p:txBody>
      </p:sp>
    </p:spTree>
    <p:extLst>
      <p:ext uri="{BB962C8B-B14F-4D97-AF65-F5344CB8AC3E}">
        <p14:creationId xmlns:p14="http://schemas.microsoft.com/office/powerpoint/2010/main" val="481133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0823A13-3D5E-044C-B7CA-7168DFED9163}"/>
              </a:ext>
            </a:extLst>
          </p:cNvPr>
          <p:cNvSpPr>
            <a:spLocks noGrp="1" noChangeArrowheads="1"/>
          </p:cNvSpPr>
          <p:nvPr>
            <p:ph type="title"/>
          </p:nvPr>
        </p:nvSpPr>
        <p:spPr>
          <a:xfrm>
            <a:off x="855631" y="7300"/>
            <a:ext cx="6764370" cy="937943"/>
          </a:xfrm>
        </p:spPr>
        <p:txBody>
          <a:bodyPr/>
          <a:lstStyle/>
          <a:p>
            <a:pPr algn="ctr" eaLnBrk="1" hangingPunct="1"/>
            <a:r>
              <a:rPr lang="en-US" altLang="en-US" dirty="0"/>
              <a:t>Distributed Denial of Service</a:t>
            </a:r>
          </a:p>
        </p:txBody>
      </p:sp>
      <p:sp>
        <p:nvSpPr>
          <p:cNvPr id="17411" name="AutoShape 3">
            <a:extLst>
              <a:ext uri="{FF2B5EF4-FFF2-40B4-BE49-F238E27FC236}">
                <a16:creationId xmlns:a16="http://schemas.microsoft.com/office/drawing/2014/main" id="{B694F353-4ADE-F141-94F1-AA614AE226DA}"/>
              </a:ext>
            </a:extLst>
          </p:cNvPr>
          <p:cNvSpPr>
            <a:spLocks noChangeArrowheads="1"/>
          </p:cNvSpPr>
          <p:nvPr/>
        </p:nvSpPr>
        <p:spPr bwMode="auto">
          <a:xfrm>
            <a:off x="7010400" y="2819400"/>
            <a:ext cx="457200" cy="457200"/>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7412" name="AutoShape 4">
            <a:extLst>
              <a:ext uri="{FF2B5EF4-FFF2-40B4-BE49-F238E27FC236}">
                <a16:creationId xmlns:a16="http://schemas.microsoft.com/office/drawing/2014/main" id="{975691E5-B5F3-A144-80D1-74D9E33FEB07}"/>
              </a:ext>
            </a:extLst>
          </p:cNvPr>
          <p:cNvSpPr>
            <a:spLocks noChangeArrowheads="1"/>
          </p:cNvSpPr>
          <p:nvPr/>
        </p:nvSpPr>
        <p:spPr bwMode="auto">
          <a:xfrm>
            <a:off x="7010400" y="3429000"/>
            <a:ext cx="457200" cy="457200"/>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7413" name="AutoShape 5">
            <a:extLst>
              <a:ext uri="{FF2B5EF4-FFF2-40B4-BE49-F238E27FC236}">
                <a16:creationId xmlns:a16="http://schemas.microsoft.com/office/drawing/2014/main" id="{00523A62-5150-0142-BA9C-1A21E6690F2A}"/>
              </a:ext>
            </a:extLst>
          </p:cNvPr>
          <p:cNvSpPr>
            <a:spLocks noChangeArrowheads="1"/>
          </p:cNvSpPr>
          <p:nvPr/>
        </p:nvSpPr>
        <p:spPr bwMode="auto">
          <a:xfrm>
            <a:off x="7010400" y="4114800"/>
            <a:ext cx="457200" cy="457200"/>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7414" name="AutoShape 6">
            <a:extLst>
              <a:ext uri="{FF2B5EF4-FFF2-40B4-BE49-F238E27FC236}">
                <a16:creationId xmlns:a16="http://schemas.microsoft.com/office/drawing/2014/main" id="{1B76FBDD-98ED-C549-91FF-88E3A68A83B7}"/>
              </a:ext>
            </a:extLst>
          </p:cNvPr>
          <p:cNvSpPr>
            <a:spLocks noChangeArrowheads="1"/>
          </p:cNvSpPr>
          <p:nvPr/>
        </p:nvSpPr>
        <p:spPr bwMode="auto">
          <a:xfrm>
            <a:off x="7010400" y="4800600"/>
            <a:ext cx="457200" cy="457200"/>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7415" name="AutoShape 7">
            <a:extLst>
              <a:ext uri="{FF2B5EF4-FFF2-40B4-BE49-F238E27FC236}">
                <a16:creationId xmlns:a16="http://schemas.microsoft.com/office/drawing/2014/main" id="{5584416E-D173-B74D-BC8B-0F5DD5A0C4E3}"/>
              </a:ext>
            </a:extLst>
          </p:cNvPr>
          <p:cNvSpPr>
            <a:spLocks noChangeArrowheads="1"/>
          </p:cNvSpPr>
          <p:nvPr/>
        </p:nvSpPr>
        <p:spPr bwMode="auto">
          <a:xfrm>
            <a:off x="7010400" y="5410200"/>
            <a:ext cx="457200" cy="457200"/>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7416" name="AutoShape 8">
            <a:extLst>
              <a:ext uri="{FF2B5EF4-FFF2-40B4-BE49-F238E27FC236}">
                <a16:creationId xmlns:a16="http://schemas.microsoft.com/office/drawing/2014/main" id="{C34457A0-1481-EB4E-9558-C25166AE8B86}"/>
              </a:ext>
            </a:extLst>
          </p:cNvPr>
          <p:cNvSpPr>
            <a:spLocks noChangeArrowheads="1"/>
          </p:cNvSpPr>
          <p:nvPr/>
        </p:nvSpPr>
        <p:spPr bwMode="auto">
          <a:xfrm>
            <a:off x="7010400" y="2209800"/>
            <a:ext cx="457200" cy="457200"/>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pic>
        <p:nvPicPr>
          <p:cNvPr id="17417" name="Picture 9" descr="BD18246_">
            <a:extLst>
              <a:ext uri="{FF2B5EF4-FFF2-40B4-BE49-F238E27FC236}">
                <a16:creationId xmlns:a16="http://schemas.microsoft.com/office/drawing/2014/main" id="{435AE607-F97C-6443-87BE-6F588B854E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1" y="2895601"/>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10" descr="BD18215_">
            <a:extLst>
              <a:ext uri="{FF2B5EF4-FFF2-40B4-BE49-F238E27FC236}">
                <a16:creationId xmlns:a16="http://schemas.microsoft.com/office/drawing/2014/main" id="{D0BE6C35-40E7-C541-A91F-86C3C6F622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971800"/>
            <a:ext cx="1447800"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9" name="computr1">
            <a:extLst>
              <a:ext uri="{FF2B5EF4-FFF2-40B4-BE49-F238E27FC236}">
                <a16:creationId xmlns:a16="http://schemas.microsoft.com/office/drawing/2014/main" id="{BD5B8383-897F-4B45-A11C-F7E6953566C8}"/>
              </a:ext>
            </a:extLst>
          </p:cNvPr>
          <p:cNvSpPr>
            <a:spLocks noEditPoints="1" noChangeArrowheads="1"/>
          </p:cNvSpPr>
          <p:nvPr/>
        </p:nvSpPr>
        <p:spPr bwMode="auto">
          <a:xfrm>
            <a:off x="4343400" y="2743200"/>
            <a:ext cx="1219200" cy="1447800"/>
          </a:xfrm>
          <a:custGeom>
            <a:avLst/>
            <a:gdLst>
              <a:gd name="T0" fmla="*/ 2147483647 w 21600"/>
              <a:gd name="T1" fmla="*/ 0 h 21600"/>
              <a:gd name="T2" fmla="*/ 2147483647 w 21600"/>
              <a:gd name="T3" fmla="*/ 0 h 21600"/>
              <a:gd name="T4" fmla="*/ 2147483647 w 21600"/>
              <a:gd name="T5" fmla="*/ 0 h 21600"/>
              <a:gd name="T6" fmla="*/ 0 w 21600"/>
              <a:gd name="T7" fmla="*/ 2147483647 h 21600"/>
              <a:gd name="T8" fmla="*/ 0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0 w 21600"/>
              <a:gd name="T25" fmla="*/ 2147483647 h 21600"/>
              <a:gd name="T26" fmla="*/ 2147483647 w 21600"/>
              <a:gd name="T27" fmla="*/ 2147483647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4923 w 21600"/>
              <a:gd name="T43" fmla="*/ 2541 h 21600"/>
              <a:gd name="T44" fmla="*/ 16756 w 21600"/>
              <a:gd name="T45" fmla="*/ 11153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solidFill>
            <a:srgbClr val="6FB464"/>
          </a:solidFill>
          <a:ln w="9525">
            <a:solidFill>
              <a:srgbClr val="000000"/>
            </a:solidFill>
            <a:miter lim="800000"/>
            <a:headEnd/>
            <a:tailEnd/>
          </a:ln>
        </p:spPr>
        <p:txBody>
          <a:bodyPr/>
          <a:lstStyle/>
          <a:p>
            <a:endParaRPr lang="en-US"/>
          </a:p>
        </p:txBody>
      </p:sp>
      <p:sp>
        <p:nvSpPr>
          <p:cNvPr id="17420" name="Line 13">
            <a:extLst>
              <a:ext uri="{FF2B5EF4-FFF2-40B4-BE49-F238E27FC236}">
                <a16:creationId xmlns:a16="http://schemas.microsoft.com/office/drawing/2014/main" id="{4ED9657F-015E-0D4F-B7CC-474CA190238B}"/>
              </a:ext>
            </a:extLst>
          </p:cNvPr>
          <p:cNvSpPr>
            <a:spLocks noChangeShapeType="1"/>
          </p:cNvSpPr>
          <p:nvPr/>
        </p:nvSpPr>
        <p:spPr bwMode="auto">
          <a:xfrm>
            <a:off x="3276600" y="3276600"/>
            <a:ext cx="1066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21" name="Line 14">
            <a:extLst>
              <a:ext uri="{FF2B5EF4-FFF2-40B4-BE49-F238E27FC236}">
                <a16:creationId xmlns:a16="http://schemas.microsoft.com/office/drawing/2014/main" id="{4BE6C7AF-A353-E14F-89D5-6A0CFD5CB4FC}"/>
              </a:ext>
            </a:extLst>
          </p:cNvPr>
          <p:cNvSpPr>
            <a:spLocks noChangeShapeType="1"/>
          </p:cNvSpPr>
          <p:nvPr/>
        </p:nvSpPr>
        <p:spPr bwMode="auto">
          <a:xfrm flipV="1">
            <a:off x="5486400" y="2514600"/>
            <a:ext cx="14478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22" name="Line 15">
            <a:extLst>
              <a:ext uri="{FF2B5EF4-FFF2-40B4-BE49-F238E27FC236}">
                <a16:creationId xmlns:a16="http://schemas.microsoft.com/office/drawing/2014/main" id="{1EC85D77-83A9-D54F-83F9-0C512D6ED4A1}"/>
              </a:ext>
            </a:extLst>
          </p:cNvPr>
          <p:cNvSpPr>
            <a:spLocks noChangeShapeType="1"/>
          </p:cNvSpPr>
          <p:nvPr/>
        </p:nvSpPr>
        <p:spPr bwMode="auto">
          <a:xfrm flipV="1">
            <a:off x="5486400" y="3124200"/>
            <a:ext cx="15240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23" name="Line 16">
            <a:extLst>
              <a:ext uri="{FF2B5EF4-FFF2-40B4-BE49-F238E27FC236}">
                <a16:creationId xmlns:a16="http://schemas.microsoft.com/office/drawing/2014/main" id="{9FEAD711-8C1C-2F42-9095-B56668179B87}"/>
              </a:ext>
            </a:extLst>
          </p:cNvPr>
          <p:cNvSpPr>
            <a:spLocks noChangeShapeType="1"/>
          </p:cNvSpPr>
          <p:nvPr/>
        </p:nvSpPr>
        <p:spPr bwMode="auto">
          <a:xfrm>
            <a:off x="5486400" y="3352800"/>
            <a:ext cx="14478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24" name="Line 17">
            <a:extLst>
              <a:ext uri="{FF2B5EF4-FFF2-40B4-BE49-F238E27FC236}">
                <a16:creationId xmlns:a16="http://schemas.microsoft.com/office/drawing/2014/main" id="{88CDF5D2-7B3E-7D44-B366-2BEB5B8A9675}"/>
              </a:ext>
            </a:extLst>
          </p:cNvPr>
          <p:cNvSpPr>
            <a:spLocks noChangeShapeType="1"/>
          </p:cNvSpPr>
          <p:nvPr/>
        </p:nvSpPr>
        <p:spPr bwMode="auto">
          <a:xfrm>
            <a:off x="5486400" y="3429000"/>
            <a:ext cx="14478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25" name="Line 18">
            <a:extLst>
              <a:ext uri="{FF2B5EF4-FFF2-40B4-BE49-F238E27FC236}">
                <a16:creationId xmlns:a16="http://schemas.microsoft.com/office/drawing/2014/main" id="{126556E8-0A76-6940-9592-0A0EF7646AF5}"/>
              </a:ext>
            </a:extLst>
          </p:cNvPr>
          <p:cNvSpPr>
            <a:spLocks noChangeShapeType="1"/>
          </p:cNvSpPr>
          <p:nvPr/>
        </p:nvSpPr>
        <p:spPr bwMode="auto">
          <a:xfrm>
            <a:off x="5486400" y="3505200"/>
            <a:ext cx="1447800" cy="1447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26" name="Line 19">
            <a:extLst>
              <a:ext uri="{FF2B5EF4-FFF2-40B4-BE49-F238E27FC236}">
                <a16:creationId xmlns:a16="http://schemas.microsoft.com/office/drawing/2014/main" id="{4DB7A323-1DA9-6449-80BE-4DD97F07D6BE}"/>
              </a:ext>
            </a:extLst>
          </p:cNvPr>
          <p:cNvSpPr>
            <a:spLocks noChangeShapeType="1"/>
          </p:cNvSpPr>
          <p:nvPr/>
        </p:nvSpPr>
        <p:spPr bwMode="auto">
          <a:xfrm>
            <a:off x="5486400" y="3505200"/>
            <a:ext cx="1447800" cy="2057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27" name="Line 20">
            <a:extLst>
              <a:ext uri="{FF2B5EF4-FFF2-40B4-BE49-F238E27FC236}">
                <a16:creationId xmlns:a16="http://schemas.microsoft.com/office/drawing/2014/main" id="{E8B90ACF-A42B-B24C-AB0F-64E8CBD92BF4}"/>
              </a:ext>
            </a:extLst>
          </p:cNvPr>
          <p:cNvSpPr>
            <a:spLocks noChangeShapeType="1"/>
          </p:cNvSpPr>
          <p:nvPr/>
        </p:nvSpPr>
        <p:spPr bwMode="auto">
          <a:xfrm>
            <a:off x="7543800" y="2362200"/>
            <a:ext cx="114300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28" name="Line 21">
            <a:extLst>
              <a:ext uri="{FF2B5EF4-FFF2-40B4-BE49-F238E27FC236}">
                <a16:creationId xmlns:a16="http://schemas.microsoft.com/office/drawing/2014/main" id="{8897C75F-F22A-644A-B7DA-230E63413083}"/>
              </a:ext>
            </a:extLst>
          </p:cNvPr>
          <p:cNvSpPr>
            <a:spLocks noChangeShapeType="1"/>
          </p:cNvSpPr>
          <p:nvPr/>
        </p:nvSpPr>
        <p:spPr bwMode="auto">
          <a:xfrm>
            <a:off x="7543800" y="3048000"/>
            <a:ext cx="11430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29" name="Line 22">
            <a:extLst>
              <a:ext uri="{FF2B5EF4-FFF2-40B4-BE49-F238E27FC236}">
                <a16:creationId xmlns:a16="http://schemas.microsoft.com/office/drawing/2014/main" id="{72C8D54A-CB70-9B49-B492-7AB172E006CC}"/>
              </a:ext>
            </a:extLst>
          </p:cNvPr>
          <p:cNvSpPr>
            <a:spLocks noChangeShapeType="1"/>
          </p:cNvSpPr>
          <p:nvPr/>
        </p:nvSpPr>
        <p:spPr bwMode="auto">
          <a:xfrm flipV="1">
            <a:off x="7543800" y="3276600"/>
            <a:ext cx="11430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30" name="Line 23">
            <a:extLst>
              <a:ext uri="{FF2B5EF4-FFF2-40B4-BE49-F238E27FC236}">
                <a16:creationId xmlns:a16="http://schemas.microsoft.com/office/drawing/2014/main" id="{5E5B2FAE-D472-7045-8DFA-27425A578C8D}"/>
              </a:ext>
            </a:extLst>
          </p:cNvPr>
          <p:cNvSpPr>
            <a:spLocks noChangeShapeType="1"/>
          </p:cNvSpPr>
          <p:nvPr/>
        </p:nvSpPr>
        <p:spPr bwMode="auto">
          <a:xfrm flipV="1">
            <a:off x="7543800" y="3276600"/>
            <a:ext cx="114300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31" name="Line 24">
            <a:extLst>
              <a:ext uri="{FF2B5EF4-FFF2-40B4-BE49-F238E27FC236}">
                <a16:creationId xmlns:a16="http://schemas.microsoft.com/office/drawing/2014/main" id="{DE483FF9-2DC4-E545-AC96-441C73EDE605}"/>
              </a:ext>
            </a:extLst>
          </p:cNvPr>
          <p:cNvSpPr>
            <a:spLocks noChangeShapeType="1"/>
          </p:cNvSpPr>
          <p:nvPr/>
        </p:nvSpPr>
        <p:spPr bwMode="auto">
          <a:xfrm flipV="1">
            <a:off x="7543800" y="3352800"/>
            <a:ext cx="1143000" cy="1600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32" name="Line 25">
            <a:extLst>
              <a:ext uri="{FF2B5EF4-FFF2-40B4-BE49-F238E27FC236}">
                <a16:creationId xmlns:a16="http://schemas.microsoft.com/office/drawing/2014/main" id="{31C53516-5B9E-5843-849C-509491B429D9}"/>
              </a:ext>
            </a:extLst>
          </p:cNvPr>
          <p:cNvSpPr>
            <a:spLocks noChangeShapeType="1"/>
          </p:cNvSpPr>
          <p:nvPr/>
        </p:nvSpPr>
        <p:spPr bwMode="auto">
          <a:xfrm flipV="1">
            <a:off x="7543800" y="3352800"/>
            <a:ext cx="1143000" cy="2209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33" name="Text Box 26">
            <a:extLst>
              <a:ext uri="{FF2B5EF4-FFF2-40B4-BE49-F238E27FC236}">
                <a16:creationId xmlns:a16="http://schemas.microsoft.com/office/drawing/2014/main" id="{7C21F86B-0522-534B-8EE9-24B4DC15A75C}"/>
              </a:ext>
            </a:extLst>
          </p:cNvPr>
          <p:cNvSpPr txBox="1">
            <a:spLocks noChangeArrowheads="1"/>
          </p:cNvSpPr>
          <p:nvPr/>
        </p:nvSpPr>
        <p:spPr bwMode="auto">
          <a:xfrm>
            <a:off x="6477000" y="1752601"/>
            <a:ext cx="1314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a:t>    Zombies</a:t>
            </a:r>
          </a:p>
        </p:txBody>
      </p:sp>
      <p:sp>
        <p:nvSpPr>
          <p:cNvPr id="17434" name="Text Box 27">
            <a:extLst>
              <a:ext uri="{FF2B5EF4-FFF2-40B4-BE49-F238E27FC236}">
                <a16:creationId xmlns:a16="http://schemas.microsoft.com/office/drawing/2014/main" id="{A4569445-6CBA-104A-B2C9-EB818D18C9BD}"/>
              </a:ext>
            </a:extLst>
          </p:cNvPr>
          <p:cNvSpPr txBox="1">
            <a:spLocks noChangeArrowheads="1"/>
          </p:cNvSpPr>
          <p:nvPr/>
        </p:nvSpPr>
        <p:spPr bwMode="auto">
          <a:xfrm>
            <a:off x="8839200" y="2438401"/>
            <a:ext cx="806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a:t>Victim</a:t>
            </a:r>
          </a:p>
        </p:txBody>
      </p:sp>
      <p:sp>
        <p:nvSpPr>
          <p:cNvPr id="17435" name="Text Box 28">
            <a:extLst>
              <a:ext uri="{FF2B5EF4-FFF2-40B4-BE49-F238E27FC236}">
                <a16:creationId xmlns:a16="http://schemas.microsoft.com/office/drawing/2014/main" id="{DBF1A3B3-5661-6A41-BB2E-4A8D57225C6B}"/>
              </a:ext>
            </a:extLst>
          </p:cNvPr>
          <p:cNvSpPr txBox="1">
            <a:spLocks noChangeArrowheads="1"/>
          </p:cNvSpPr>
          <p:nvPr/>
        </p:nvSpPr>
        <p:spPr bwMode="auto">
          <a:xfrm>
            <a:off x="2193925" y="2551113"/>
            <a:ext cx="1022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a:t>Attacker</a:t>
            </a:r>
          </a:p>
        </p:txBody>
      </p:sp>
      <p:sp>
        <p:nvSpPr>
          <p:cNvPr id="17436" name="Text Box 29">
            <a:extLst>
              <a:ext uri="{FF2B5EF4-FFF2-40B4-BE49-F238E27FC236}">
                <a16:creationId xmlns:a16="http://schemas.microsoft.com/office/drawing/2014/main" id="{9DE1DE78-EC82-BA4C-8881-29EC9E962D7F}"/>
              </a:ext>
            </a:extLst>
          </p:cNvPr>
          <p:cNvSpPr txBox="1">
            <a:spLocks noChangeArrowheads="1"/>
          </p:cNvSpPr>
          <p:nvPr/>
        </p:nvSpPr>
        <p:spPr bwMode="auto">
          <a:xfrm>
            <a:off x="4495800" y="2438401"/>
            <a:ext cx="984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a:t>Handler</a:t>
            </a:r>
          </a:p>
        </p:txBody>
      </p:sp>
      <p:sp>
        <p:nvSpPr>
          <p:cNvPr id="17437" name="Text Box 30">
            <a:extLst>
              <a:ext uri="{FF2B5EF4-FFF2-40B4-BE49-F238E27FC236}">
                <a16:creationId xmlns:a16="http://schemas.microsoft.com/office/drawing/2014/main" id="{D492386E-EA83-534C-9B33-91AE76EECD00}"/>
              </a:ext>
            </a:extLst>
          </p:cNvPr>
          <p:cNvSpPr txBox="1">
            <a:spLocks noChangeArrowheads="1"/>
          </p:cNvSpPr>
          <p:nvPr/>
        </p:nvSpPr>
        <p:spPr bwMode="auto">
          <a:xfrm>
            <a:off x="1537855" y="5257801"/>
            <a:ext cx="432954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dirty="0"/>
              <a:t>Can barrage a victim server with requests, causing the network</a:t>
            </a:r>
          </a:p>
          <a:p>
            <a:pPr>
              <a:spcBef>
                <a:spcPct val="0"/>
              </a:spcBef>
              <a:buClrTx/>
              <a:buSzTx/>
              <a:buFontTx/>
              <a:buNone/>
            </a:pPr>
            <a:r>
              <a:rPr lang="en-US" altLang="en-US" sz="1800" dirty="0"/>
              <a:t>to fail to respond to anyone</a:t>
            </a:r>
          </a:p>
        </p:txBody>
      </p:sp>
      <p:sp>
        <p:nvSpPr>
          <p:cNvPr id="17438" name="Text Box 31">
            <a:extLst>
              <a:ext uri="{FF2B5EF4-FFF2-40B4-BE49-F238E27FC236}">
                <a16:creationId xmlns:a16="http://schemas.microsoft.com/office/drawing/2014/main" id="{572D3D7D-FC77-164F-A6B7-F091E40CE794}"/>
              </a:ext>
            </a:extLst>
          </p:cNvPr>
          <p:cNvSpPr txBox="1">
            <a:spLocks noChangeArrowheads="1"/>
          </p:cNvSpPr>
          <p:nvPr/>
        </p:nvSpPr>
        <p:spPr bwMode="auto">
          <a:xfrm>
            <a:off x="2193925" y="4075114"/>
            <a:ext cx="890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a:t>Russia</a:t>
            </a:r>
          </a:p>
        </p:txBody>
      </p:sp>
      <p:sp>
        <p:nvSpPr>
          <p:cNvPr id="17439" name="Text Box 32">
            <a:extLst>
              <a:ext uri="{FF2B5EF4-FFF2-40B4-BE49-F238E27FC236}">
                <a16:creationId xmlns:a16="http://schemas.microsoft.com/office/drawing/2014/main" id="{33B98A61-026C-B54B-B23C-2D6E3AEB9C93}"/>
              </a:ext>
            </a:extLst>
          </p:cNvPr>
          <p:cNvSpPr txBox="1">
            <a:spLocks noChangeArrowheads="1"/>
          </p:cNvSpPr>
          <p:nvPr/>
        </p:nvSpPr>
        <p:spPr bwMode="auto">
          <a:xfrm>
            <a:off x="4472781" y="4165169"/>
            <a:ext cx="10302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dirty="0"/>
              <a:t>Bulgaria</a:t>
            </a:r>
          </a:p>
        </p:txBody>
      </p:sp>
      <p:sp>
        <p:nvSpPr>
          <p:cNvPr id="17440" name="Text Box 33">
            <a:extLst>
              <a:ext uri="{FF2B5EF4-FFF2-40B4-BE49-F238E27FC236}">
                <a16:creationId xmlns:a16="http://schemas.microsoft.com/office/drawing/2014/main" id="{F9A91384-536C-F14F-8DB3-BADC5A3B363D}"/>
              </a:ext>
            </a:extLst>
          </p:cNvPr>
          <p:cNvSpPr txBox="1">
            <a:spLocks noChangeArrowheads="1"/>
          </p:cNvSpPr>
          <p:nvPr/>
        </p:nvSpPr>
        <p:spPr bwMode="auto">
          <a:xfrm>
            <a:off x="8945563" y="4165169"/>
            <a:ext cx="844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dirty="0"/>
              <a:t>United</a:t>
            </a:r>
          </a:p>
          <a:p>
            <a:pPr>
              <a:spcBef>
                <a:spcPct val="0"/>
              </a:spcBef>
              <a:buClrTx/>
              <a:buSzTx/>
              <a:buFontTx/>
              <a:buNone/>
            </a:pPr>
            <a:r>
              <a:rPr lang="en-US" altLang="en-US" sz="1800" dirty="0"/>
              <a:t>States</a:t>
            </a:r>
          </a:p>
        </p:txBody>
      </p:sp>
      <p:sp>
        <p:nvSpPr>
          <p:cNvPr id="17441" name="AutoShape 3">
            <a:extLst>
              <a:ext uri="{FF2B5EF4-FFF2-40B4-BE49-F238E27FC236}">
                <a16:creationId xmlns:a16="http://schemas.microsoft.com/office/drawing/2014/main" id="{96A08595-2210-3341-9E38-8F4D762C8542}"/>
              </a:ext>
            </a:extLst>
          </p:cNvPr>
          <p:cNvSpPr>
            <a:spLocks noChangeArrowheads="1"/>
          </p:cNvSpPr>
          <p:nvPr/>
        </p:nvSpPr>
        <p:spPr bwMode="auto">
          <a:xfrm>
            <a:off x="7010400" y="2743200"/>
            <a:ext cx="533400" cy="533400"/>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7442" name="AutoShape 4">
            <a:extLst>
              <a:ext uri="{FF2B5EF4-FFF2-40B4-BE49-F238E27FC236}">
                <a16:creationId xmlns:a16="http://schemas.microsoft.com/office/drawing/2014/main" id="{D86F35D2-93D1-7F40-A633-0BE97EB3D3D2}"/>
              </a:ext>
            </a:extLst>
          </p:cNvPr>
          <p:cNvSpPr>
            <a:spLocks noChangeArrowheads="1"/>
          </p:cNvSpPr>
          <p:nvPr/>
        </p:nvSpPr>
        <p:spPr bwMode="auto">
          <a:xfrm>
            <a:off x="7010400" y="3352800"/>
            <a:ext cx="533400" cy="533400"/>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7443" name="AutoShape 5">
            <a:extLst>
              <a:ext uri="{FF2B5EF4-FFF2-40B4-BE49-F238E27FC236}">
                <a16:creationId xmlns:a16="http://schemas.microsoft.com/office/drawing/2014/main" id="{241657D0-B6C6-704C-988A-7DDD606B1CA0}"/>
              </a:ext>
            </a:extLst>
          </p:cNvPr>
          <p:cNvSpPr>
            <a:spLocks noChangeArrowheads="1"/>
          </p:cNvSpPr>
          <p:nvPr/>
        </p:nvSpPr>
        <p:spPr bwMode="auto">
          <a:xfrm>
            <a:off x="7010400" y="4038600"/>
            <a:ext cx="609600" cy="533400"/>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7444" name="AutoShape 6">
            <a:extLst>
              <a:ext uri="{FF2B5EF4-FFF2-40B4-BE49-F238E27FC236}">
                <a16:creationId xmlns:a16="http://schemas.microsoft.com/office/drawing/2014/main" id="{C5262165-C41A-1C4E-A3E8-85D19E869C3F}"/>
              </a:ext>
            </a:extLst>
          </p:cNvPr>
          <p:cNvSpPr>
            <a:spLocks noChangeArrowheads="1"/>
          </p:cNvSpPr>
          <p:nvPr/>
        </p:nvSpPr>
        <p:spPr bwMode="auto">
          <a:xfrm>
            <a:off x="7010400" y="4724400"/>
            <a:ext cx="533400" cy="533400"/>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7445" name="AutoShape 7">
            <a:extLst>
              <a:ext uri="{FF2B5EF4-FFF2-40B4-BE49-F238E27FC236}">
                <a16:creationId xmlns:a16="http://schemas.microsoft.com/office/drawing/2014/main" id="{73109A62-086E-054F-A489-9FE62F58FBF0}"/>
              </a:ext>
            </a:extLst>
          </p:cNvPr>
          <p:cNvSpPr>
            <a:spLocks noChangeArrowheads="1"/>
          </p:cNvSpPr>
          <p:nvPr/>
        </p:nvSpPr>
        <p:spPr bwMode="auto">
          <a:xfrm>
            <a:off x="7010400" y="5334000"/>
            <a:ext cx="533400" cy="533400"/>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7446" name="AutoShape 8">
            <a:extLst>
              <a:ext uri="{FF2B5EF4-FFF2-40B4-BE49-F238E27FC236}">
                <a16:creationId xmlns:a16="http://schemas.microsoft.com/office/drawing/2014/main" id="{1FB8C55E-6AB6-D249-A2A0-1B7F963D0148}"/>
              </a:ext>
            </a:extLst>
          </p:cNvPr>
          <p:cNvSpPr>
            <a:spLocks noChangeArrowheads="1"/>
          </p:cNvSpPr>
          <p:nvPr/>
        </p:nvSpPr>
        <p:spPr bwMode="auto">
          <a:xfrm>
            <a:off x="7010400" y="2133600"/>
            <a:ext cx="533400" cy="533400"/>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7447" name="Text Box 35">
            <a:extLst>
              <a:ext uri="{FF2B5EF4-FFF2-40B4-BE49-F238E27FC236}">
                <a16:creationId xmlns:a16="http://schemas.microsoft.com/office/drawing/2014/main" id="{1849067C-102D-EA4D-9B1D-EED6B738B9F5}"/>
              </a:ext>
            </a:extLst>
          </p:cNvPr>
          <p:cNvSpPr txBox="1">
            <a:spLocks noChangeArrowheads="1"/>
          </p:cNvSpPr>
          <p:nvPr/>
        </p:nvSpPr>
        <p:spPr bwMode="auto">
          <a:xfrm>
            <a:off x="6765925" y="5903913"/>
            <a:ext cx="1060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a:t>Zombies</a:t>
            </a:r>
          </a:p>
        </p:txBody>
      </p:sp>
      <p:pic>
        <p:nvPicPr>
          <p:cNvPr id="17448" name="Picture 41" descr="MCj04359290000[1]">
            <a:extLst>
              <a:ext uri="{FF2B5EF4-FFF2-40B4-BE49-F238E27FC236}">
                <a16:creationId xmlns:a16="http://schemas.microsoft.com/office/drawing/2014/main" id="{C579BD7C-127A-2946-AD1F-069A4963EE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2286001"/>
            <a:ext cx="5334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9" name="Picture 42" descr="MCj04359290000[1]">
            <a:extLst>
              <a:ext uri="{FF2B5EF4-FFF2-40B4-BE49-F238E27FC236}">
                <a16:creationId xmlns:a16="http://schemas.microsoft.com/office/drawing/2014/main" id="{8BF2E546-26AD-5543-9EB0-FB405BA541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2895601"/>
            <a:ext cx="5334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0" name="Picture 43" descr="MCj04359290000[1]">
            <a:extLst>
              <a:ext uri="{FF2B5EF4-FFF2-40B4-BE49-F238E27FC236}">
                <a16:creationId xmlns:a16="http://schemas.microsoft.com/office/drawing/2014/main" id="{E509BBF2-7EC0-744B-A13A-B6C2ED9611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3482976"/>
            <a:ext cx="5334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1" name="Picture 44" descr="MCj04359290000[1]">
            <a:extLst>
              <a:ext uri="{FF2B5EF4-FFF2-40B4-BE49-F238E27FC236}">
                <a16:creationId xmlns:a16="http://schemas.microsoft.com/office/drawing/2014/main" id="{60932055-E81E-3C48-8213-2FC88115E2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4168776"/>
            <a:ext cx="5334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2" name="Picture 45" descr="MCj04359290000[1]">
            <a:extLst>
              <a:ext uri="{FF2B5EF4-FFF2-40B4-BE49-F238E27FC236}">
                <a16:creationId xmlns:a16="http://schemas.microsoft.com/office/drawing/2014/main" id="{4077FC5F-0C58-5146-938D-EA01549B1E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4854576"/>
            <a:ext cx="5334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3" name="Picture 46" descr="MCj04359290000[1]">
            <a:extLst>
              <a:ext uri="{FF2B5EF4-FFF2-40B4-BE49-F238E27FC236}">
                <a16:creationId xmlns:a16="http://schemas.microsoft.com/office/drawing/2014/main" id="{759E3E37-177B-DD4A-92B9-41F19DE4CE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5486401"/>
            <a:ext cx="5334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4" name="Picture 47" descr="MPj04392390000[1]">
            <a:extLst>
              <a:ext uri="{FF2B5EF4-FFF2-40B4-BE49-F238E27FC236}">
                <a16:creationId xmlns:a16="http://schemas.microsoft.com/office/drawing/2014/main" id="{EA63B61A-E877-8E44-8944-A875FA88E4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2895600"/>
            <a:ext cx="533400" cy="533400"/>
          </a:xfrm>
          <a:prstGeom prst="rect">
            <a:avLst/>
          </a:prstGeom>
          <a:solidFill>
            <a:srgbClr val="FF0066"/>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B9593D25-D851-0061-36D5-44018E7CC5F1}"/>
              </a:ext>
            </a:extLst>
          </p:cNvPr>
          <p:cNvSpPr txBox="1"/>
          <p:nvPr/>
        </p:nvSpPr>
        <p:spPr>
          <a:xfrm>
            <a:off x="1038225" y="1158379"/>
            <a:ext cx="6096000" cy="923330"/>
          </a:xfrm>
          <a:prstGeom prst="rect">
            <a:avLst/>
          </a:prstGeom>
          <a:noFill/>
        </p:spPr>
        <p:txBody>
          <a:bodyPr wrap="square">
            <a:spAutoFit/>
          </a:bodyPr>
          <a:lstStyle/>
          <a:p>
            <a:pPr eaLnBrk="1" hangingPunct="1"/>
            <a:r>
              <a:rPr lang="en-US" altLang="en-US" b="1" dirty="0"/>
              <a:t>Distributed denial-of-service (DDoS) attacks</a:t>
            </a:r>
            <a:r>
              <a:rPr lang="en-US" altLang="en-US" dirty="0"/>
              <a:t> employ multiple (dozens  to millions) compromised computers to perform a coordinated and widely distributed DoS attack</a:t>
            </a:r>
          </a:p>
        </p:txBody>
      </p:sp>
    </p:spTree>
    <p:extLst>
      <p:ext uri="{BB962C8B-B14F-4D97-AF65-F5344CB8AC3E}">
        <p14:creationId xmlns:p14="http://schemas.microsoft.com/office/powerpoint/2010/main" val="4055599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2">
            <a:extLst>
              <a:ext uri="{FF2B5EF4-FFF2-40B4-BE49-F238E27FC236}">
                <a16:creationId xmlns:a16="http://schemas.microsoft.com/office/drawing/2014/main" id="{2831AB5E-8E20-2F46-A989-93339D6FBCDA}"/>
              </a:ext>
            </a:extLst>
          </p:cNvPr>
          <p:cNvSpPr>
            <a:spLocks noGrp="1" noChangeArrowheads="1"/>
          </p:cNvSpPr>
          <p:nvPr>
            <p:ph type="title"/>
          </p:nvPr>
        </p:nvSpPr>
        <p:spPr/>
        <p:txBody>
          <a:bodyPr/>
          <a:lstStyle/>
          <a:p>
            <a:pPr eaLnBrk="1" hangingPunct="1"/>
            <a:r>
              <a:rPr lang="en-US" altLang="en-US" dirty="0"/>
              <a:t>Common Attacks</a:t>
            </a:r>
          </a:p>
        </p:txBody>
      </p:sp>
      <p:sp>
        <p:nvSpPr>
          <p:cNvPr id="27654" name="Rectangle 3">
            <a:extLst>
              <a:ext uri="{FF2B5EF4-FFF2-40B4-BE49-F238E27FC236}">
                <a16:creationId xmlns:a16="http://schemas.microsoft.com/office/drawing/2014/main" id="{B36C45E0-5ECA-6A40-BD22-422FD135E43C}"/>
              </a:ext>
            </a:extLst>
          </p:cNvPr>
          <p:cNvSpPr>
            <a:spLocks noGrp="1" noChangeArrowheads="1"/>
          </p:cNvSpPr>
          <p:nvPr>
            <p:ph type="body" idx="1"/>
          </p:nvPr>
        </p:nvSpPr>
        <p:spPr>
          <a:xfrm>
            <a:off x="1149544" y="1555376"/>
            <a:ext cx="4298169" cy="4769224"/>
          </a:xfrm>
        </p:spPr>
        <p:txBody>
          <a:bodyPr>
            <a:normAutofit/>
          </a:bodyPr>
          <a:lstStyle/>
          <a:p>
            <a:r>
              <a:rPr lang="en-US" dirty="0"/>
              <a:t>Buffer Overflows</a:t>
            </a:r>
          </a:p>
          <a:p>
            <a:r>
              <a:rPr lang="en-US" dirty="0"/>
              <a:t>IP Spoofing</a:t>
            </a:r>
          </a:p>
          <a:p>
            <a:r>
              <a:rPr lang="en-US" dirty="0"/>
              <a:t>Denial-of-Service Attacks</a:t>
            </a:r>
            <a:endParaRPr lang="en-US" altLang="en-US" dirty="0">
              <a:cs typeface="Arial" panose="020B0604020202020204" pitchFamily="34" charset="0"/>
            </a:endParaRPr>
          </a:p>
          <a:p>
            <a:r>
              <a:rPr lang="en-US" altLang="en-US" dirty="0"/>
              <a:t>ARP </a:t>
            </a:r>
            <a:r>
              <a:rPr lang="it-IT" altLang="en-US" dirty="0" err="1"/>
              <a:t>Poisoning</a:t>
            </a:r>
            <a:endParaRPr lang="it-IT" altLang="en-US" dirty="0"/>
          </a:p>
          <a:p>
            <a:r>
              <a:rPr lang="it-IT" dirty="0"/>
              <a:t>DNS </a:t>
            </a:r>
            <a:r>
              <a:rPr lang="it-IT" dirty="0" err="1"/>
              <a:t>Poisoning</a:t>
            </a:r>
            <a:endParaRPr lang="it-IT" dirty="0"/>
          </a:p>
          <a:p>
            <a:r>
              <a:rPr lang="en-US" altLang="en-US" dirty="0">
                <a:cs typeface="Arial" panose="020B0604020202020204" pitchFamily="34" charset="0"/>
              </a:rPr>
              <a:t>Eavesdropping</a:t>
            </a:r>
            <a:endParaRPr lang="en-US" dirty="0"/>
          </a:p>
          <a:p>
            <a:r>
              <a:rPr lang="en-US" dirty="0"/>
              <a:t>Session Hijacking</a:t>
            </a:r>
          </a:p>
          <a:p>
            <a:r>
              <a:rPr lang="en-US" dirty="0"/>
              <a:t>Password Cracking</a:t>
            </a:r>
          </a:p>
        </p:txBody>
      </p:sp>
    </p:spTree>
    <p:extLst>
      <p:ext uri="{BB962C8B-B14F-4D97-AF65-F5344CB8AC3E}">
        <p14:creationId xmlns:p14="http://schemas.microsoft.com/office/powerpoint/2010/main" val="4025983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527E039-94A7-9242-BBF2-8B9D993E1427}"/>
              </a:ext>
            </a:extLst>
          </p:cNvPr>
          <p:cNvSpPr>
            <a:spLocks noGrp="1" noChangeArrowheads="1"/>
          </p:cNvSpPr>
          <p:nvPr>
            <p:ph type="title"/>
          </p:nvPr>
        </p:nvSpPr>
        <p:spPr>
          <a:xfrm>
            <a:off x="800100" y="108776"/>
            <a:ext cx="8229600" cy="793750"/>
          </a:xfrm>
        </p:spPr>
        <p:txBody>
          <a:bodyPr/>
          <a:lstStyle/>
          <a:p>
            <a:pPr eaLnBrk="1" hangingPunct="1"/>
            <a:r>
              <a:rPr lang="en-US" altLang="en-US" dirty="0"/>
              <a:t>Distributed DOS</a:t>
            </a:r>
            <a:endParaRPr lang="en-US" altLang="en-US" sz="2800" dirty="0"/>
          </a:p>
        </p:txBody>
      </p:sp>
      <p:sp>
        <p:nvSpPr>
          <p:cNvPr id="12291" name="Line 3">
            <a:extLst>
              <a:ext uri="{FF2B5EF4-FFF2-40B4-BE49-F238E27FC236}">
                <a16:creationId xmlns:a16="http://schemas.microsoft.com/office/drawing/2014/main" id="{EA417FD8-1600-5D4B-AF09-FFDAFA9BF3A4}"/>
              </a:ext>
            </a:extLst>
          </p:cNvPr>
          <p:cNvSpPr>
            <a:spLocks noChangeShapeType="1"/>
          </p:cNvSpPr>
          <p:nvPr/>
        </p:nvSpPr>
        <p:spPr bwMode="auto">
          <a:xfrm flipH="1">
            <a:off x="6248400" y="4953000"/>
            <a:ext cx="990600" cy="762000"/>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292" name="Line 4">
            <a:extLst>
              <a:ext uri="{FF2B5EF4-FFF2-40B4-BE49-F238E27FC236}">
                <a16:creationId xmlns:a16="http://schemas.microsoft.com/office/drawing/2014/main" id="{331D83F1-734F-F54B-B27D-1729B4F6039E}"/>
              </a:ext>
            </a:extLst>
          </p:cNvPr>
          <p:cNvSpPr>
            <a:spLocks noChangeShapeType="1"/>
          </p:cNvSpPr>
          <p:nvPr/>
        </p:nvSpPr>
        <p:spPr bwMode="auto">
          <a:xfrm flipH="1">
            <a:off x="6400800" y="4953000"/>
            <a:ext cx="1905000" cy="762000"/>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293" name="Line 5">
            <a:extLst>
              <a:ext uri="{FF2B5EF4-FFF2-40B4-BE49-F238E27FC236}">
                <a16:creationId xmlns:a16="http://schemas.microsoft.com/office/drawing/2014/main" id="{3C54C74D-2DB9-0B4C-9F18-24D4C5358C5D}"/>
              </a:ext>
            </a:extLst>
          </p:cNvPr>
          <p:cNvSpPr>
            <a:spLocks noChangeShapeType="1"/>
          </p:cNvSpPr>
          <p:nvPr/>
        </p:nvSpPr>
        <p:spPr bwMode="auto">
          <a:xfrm>
            <a:off x="4953000" y="4953000"/>
            <a:ext cx="533400" cy="762000"/>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294" name="Line 6">
            <a:extLst>
              <a:ext uri="{FF2B5EF4-FFF2-40B4-BE49-F238E27FC236}">
                <a16:creationId xmlns:a16="http://schemas.microsoft.com/office/drawing/2014/main" id="{1A465F7A-72EE-3141-9A34-244B8BE8C26A}"/>
              </a:ext>
            </a:extLst>
          </p:cNvPr>
          <p:cNvSpPr>
            <a:spLocks noChangeShapeType="1"/>
          </p:cNvSpPr>
          <p:nvPr/>
        </p:nvSpPr>
        <p:spPr bwMode="auto">
          <a:xfrm>
            <a:off x="4038600" y="4953000"/>
            <a:ext cx="1219200" cy="762000"/>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295" name="Line 7">
            <a:extLst>
              <a:ext uri="{FF2B5EF4-FFF2-40B4-BE49-F238E27FC236}">
                <a16:creationId xmlns:a16="http://schemas.microsoft.com/office/drawing/2014/main" id="{682437BA-6494-884B-A6B5-CF5E6EBAD6F3}"/>
              </a:ext>
            </a:extLst>
          </p:cNvPr>
          <p:cNvSpPr>
            <a:spLocks noChangeShapeType="1"/>
          </p:cNvSpPr>
          <p:nvPr/>
        </p:nvSpPr>
        <p:spPr bwMode="auto">
          <a:xfrm flipH="1">
            <a:off x="6553200" y="4953000"/>
            <a:ext cx="2514600" cy="762000"/>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296" name="Line 8">
            <a:extLst>
              <a:ext uri="{FF2B5EF4-FFF2-40B4-BE49-F238E27FC236}">
                <a16:creationId xmlns:a16="http://schemas.microsoft.com/office/drawing/2014/main" id="{1FA25F40-12AC-1340-8384-43151DAEE432}"/>
              </a:ext>
            </a:extLst>
          </p:cNvPr>
          <p:cNvSpPr>
            <a:spLocks noChangeShapeType="1"/>
          </p:cNvSpPr>
          <p:nvPr/>
        </p:nvSpPr>
        <p:spPr bwMode="auto">
          <a:xfrm flipH="1">
            <a:off x="6781800" y="4953000"/>
            <a:ext cx="3200400" cy="762000"/>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297" name="Line 9">
            <a:extLst>
              <a:ext uri="{FF2B5EF4-FFF2-40B4-BE49-F238E27FC236}">
                <a16:creationId xmlns:a16="http://schemas.microsoft.com/office/drawing/2014/main" id="{56DF34ED-749C-2C4C-9214-C210496B47CB}"/>
              </a:ext>
            </a:extLst>
          </p:cNvPr>
          <p:cNvSpPr>
            <a:spLocks noChangeShapeType="1"/>
          </p:cNvSpPr>
          <p:nvPr/>
        </p:nvSpPr>
        <p:spPr bwMode="auto">
          <a:xfrm>
            <a:off x="3200400" y="4953000"/>
            <a:ext cx="1828800" cy="762000"/>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298" name="Line 10">
            <a:extLst>
              <a:ext uri="{FF2B5EF4-FFF2-40B4-BE49-F238E27FC236}">
                <a16:creationId xmlns:a16="http://schemas.microsoft.com/office/drawing/2014/main" id="{C6649AE2-5F3E-3D45-82F1-F48EFD6FE1E6}"/>
              </a:ext>
            </a:extLst>
          </p:cNvPr>
          <p:cNvSpPr>
            <a:spLocks noChangeShapeType="1"/>
          </p:cNvSpPr>
          <p:nvPr/>
        </p:nvSpPr>
        <p:spPr bwMode="auto">
          <a:xfrm>
            <a:off x="2362200" y="4953000"/>
            <a:ext cx="2438400" cy="762000"/>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299" name="Line 11">
            <a:extLst>
              <a:ext uri="{FF2B5EF4-FFF2-40B4-BE49-F238E27FC236}">
                <a16:creationId xmlns:a16="http://schemas.microsoft.com/office/drawing/2014/main" id="{79AB485E-0484-E341-B73F-4A4E16A53C29}"/>
              </a:ext>
            </a:extLst>
          </p:cNvPr>
          <p:cNvSpPr>
            <a:spLocks noChangeShapeType="1"/>
          </p:cNvSpPr>
          <p:nvPr/>
        </p:nvSpPr>
        <p:spPr bwMode="auto">
          <a:xfrm>
            <a:off x="5715000" y="2209800"/>
            <a:ext cx="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00" name="Line 12">
            <a:extLst>
              <a:ext uri="{FF2B5EF4-FFF2-40B4-BE49-F238E27FC236}">
                <a16:creationId xmlns:a16="http://schemas.microsoft.com/office/drawing/2014/main" id="{A019CA90-22CC-F34B-B3BB-59E1AFCE3836}"/>
              </a:ext>
            </a:extLst>
          </p:cNvPr>
          <p:cNvSpPr>
            <a:spLocks noChangeShapeType="1"/>
          </p:cNvSpPr>
          <p:nvPr/>
        </p:nvSpPr>
        <p:spPr bwMode="auto">
          <a:xfrm>
            <a:off x="6324600" y="2209800"/>
            <a:ext cx="11430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01" name="Line 13">
            <a:extLst>
              <a:ext uri="{FF2B5EF4-FFF2-40B4-BE49-F238E27FC236}">
                <a16:creationId xmlns:a16="http://schemas.microsoft.com/office/drawing/2014/main" id="{D054DA55-1875-DF4E-8622-43BB1F957EF7}"/>
              </a:ext>
            </a:extLst>
          </p:cNvPr>
          <p:cNvSpPr>
            <a:spLocks noChangeShapeType="1"/>
          </p:cNvSpPr>
          <p:nvPr/>
        </p:nvSpPr>
        <p:spPr bwMode="auto">
          <a:xfrm flipH="1">
            <a:off x="4191000" y="2209800"/>
            <a:ext cx="9906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02" name="Rectangle 14">
            <a:extLst>
              <a:ext uri="{FF2B5EF4-FFF2-40B4-BE49-F238E27FC236}">
                <a16:creationId xmlns:a16="http://schemas.microsoft.com/office/drawing/2014/main" id="{3F74C567-43A6-6E45-9732-65D557A769A5}"/>
              </a:ext>
            </a:extLst>
          </p:cNvPr>
          <p:cNvSpPr>
            <a:spLocks noChangeArrowheads="1"/>
          </p:cNvSpPr>
          <p:nvPr/>
        </p:nvSpPr>
        <p:spPr bwMode="auto">
          <a:xfrm>
            <a:off x="3048000" y="2971800"/>
            <a:ext cx="1447800" cy="5334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pPr>
            <a:r>
              <a:rPr lang="en-US" altLang="en-US" sz="2400">
                <a:solidFill>
                  <a:schemeClr val="bg2"/>
                </a:solidFill>
                <a:latin typeface="Tahoma" panose="020B0604030504040204" pitchFamily="34" charset="0"/>
              </a:rPr>
              <a:t>Handler</a:t>
            </a:r>
          </a:p>
        </p:txBody>
      </p:sp>
      <p:sp>
        <p:nvSpPr>
          <p:cNvPr id="12303" name="Rectangle 15">
            <a:extLst>
              <a:ext uri="{FF2B5EF4-FFF2-40B4-BE49-F238E27FC236}">
                <a16:creationId xmlns:a16="http://schemas.microsoft.com/office/drawing/2014/main" id="{D3E72E0B-4977-7145-9E07-F54D2020C0B0}"/>
              </a:ext>
            </a:extLst>
          </p:cNvPr>
          <p:cNvSpPr>
            <a:spLocks noChangeArrowheads="1"/>
          </p:cNvSpPr>
          <p:nvPr/>
        </p:nvSpPr>
        <p:spPr bwMode="auto">
          <a:xfrm>
            <a:off x="2895600" y="4572000"/>
            <a:ext cx="685800" cy="3810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pPr>
            <a:r>
              <a:rPr lang="en-US" altLang="en-US">
                <a:solidFill>
                  <a:schemeClr val="bg2"/>
                </a:solidFill>
                <a:latin typeface="Tahoma" panose="020B0604030504040204" pitchFamily="34" charset="0"/>
              </a:rPr>
              <a:t>Agent</a:t>
            </a:r>
          </a:p>
        </p:txBody>
      </p:sp>
      <p:sp>
        <p:nvSpPr>
          <p:cNvPr id="12304" name="Rectangle 16">
            <a:extLst>
              <a:ext uri="{FF2B5EF4-FFF2-40B4-BE49-F238E27FC236}">
                <a16:creationId xmlns:a16="http://schemas.microsoft.com/office/drawing/2014/main" id="{12AF20DC-3FD7-D447-99E2-C8AF42166B0A}"/>
              </a:ext>
            </a:extLst>
          </p:cNvPr>
          <p:cNvSpPr>
            <a:spLocks noChangeArrowheads="1"/>
          </p:cNvSpPr>
          <p:nvPr/>
        </p:nvSpPr>
        <p:spPr bwMode="auto">
          <a:xfrm>
            <a:off x="3733800" y="4572000"/>
            <a:ext cx="685800" cy="3810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pPr>
            <a:r>
              <a:rPr lang="en-US" altLang="en-US">
                <a:solidFill>
                  <a:schemeClr val="bg2"/>
                </a:solidFill>
                <a:latin typeface="Tahoma" panose="020B0604030504040204" pitchFamily="34" charset="0"/>
              </a:rPr>
              <a:t>Agent</a:t>
            </a:r>
          </a:p>
        </p:txBody>
      </p:sp>
      <p:sp>
        <p:nvSpPr>
          <p:cNvPr id="12305" name="Rectangle 17">
            <a:extLst>
              <a:ext uri="{FF2B5EF4-FFF2-40B4-BE49-F238E27FC236}">
                <a16:creationId xmlns:a16="http://schemas.microsoft.com/office/drawing/2014/main" id="{67348A7A-6FA4-A84D-A1A0-71B0DEDE55E0}"/>
              </a:ext>
            </a:extLst>
          </p:cNvPr>
          <p:cNvSpPr>
            <a:spLocks noChangeArrowheads="1"/>
          </p:cNvSpPr>
          <p:nvPr/>
        </p:nvSpPr>
        <p:spPr bwMode="auto">
          <a:xfrm>
            <a:off x="4572000" y="4572000"/>
            <a:ext cx="685800" cy="3810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pPr>
            <a:r>
              <a:rPr lang="en-US" altLang="en-US">
                <a:solidFill>
                  <a:schemeClr val="bg2"/>
                </a:solidFill>
                <a:latin typeface="Tahoma" panose="020B0604030504040204" pitchFamily="34" charset="0"/>
              </a:rPr>
              <a:t>Agent</a:t>
            </a:r>
          </a:p>
        </p:txBody>
      </p:sp>
      <p:sp>
        <p:nvSpPr>
          <p:cNvPr id="12306" name="Rectangle 18">
            <a:extLst>
              <a:ext uri="{FF2B5EF4-FFF2-40B4-BE49-F238E27FC236}">
                <a16:creationId xmlns:a16="http://schemas.microsoft.com/office/drawing/2014/main" id="{5D39A1A1-9A80-714F-89FB-10D008803473}"/>
              </a:ext>
            </a:extLst>
          </p:cNvPr>
          <p:cNvSpPr>
            <a:spLocks noChangeArrowheads="1"/>
          </p:cNvSpPr>
          <p:nvPr/>
        </p:nvSpPr>
        <p:spPr bwMode="auto">
          <a:xfrm>
            <a:off x="5410200" y="4572000"/>
            <a:ext cx="685800" cy="3810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pPr>
            <a:r>
              <a:rPr lang="en-US" altLang="en-US">
                <a:solidFill>
                  <a:schemeClr val="bg2"/>
                </a:solidFill>
                <a:latin typeface="Tahoma" panose="020B0604030504040204" pitchFamily="34" charset="0"/>
              </a:rPr>
              <a:t>Agent</a:t>
            </a:r>
          </a:p>
        </p:txBody>
      </p:sp>
      <p:sp>
        <p:nvSpPr>
          <p:cNvPr id="12307" name="Rectangle 19">
            <a:extLst>
              <a:ext uri="{FF2B5EF4-FFF2-40B4-BE49-F238E27FC236}">
                <a16:creationId xmlns:a16="http://schemas.microsoft.com/office/drawing/2014/main" id="{870D8066-1537-254A-A887-CE5279DC394D}"/>
              </a:ext>
            </a:extLst>
          </p:cNvPr>
          <p:cNvSpPr>
            <a:spLocks noChangeArrowheads="1"/>
          </p:cNvSpPr>
          <p:nvPr/>
        </p:nvSpPr>
        <p:spPr bwMode="auto">
          <a:xfrm>
            <a:off x="6248400" y="4572000"/>
            <a:ext cx="685800" cy="3810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pPr>
            <a:r>
              <a:rPr lang="en-US" altLang="en-US">
                <a:solidFill>
                  <a:schemeClr val="bg2"/>
                </a:solidFill>
                <a:latin typeface="Tahoma" panose="020B0604030504040204" pitchFamily="34" charset="0"/>
              </a:rPr>
              <a:t>Agent</a:t>
            </a:r>
          </a:p>
        </p:txBody>
      </p:sp>
      <p:sp>
        <p:nvSpPr>
          <p:cNvPr id="12308" name="Rectangle 20">
            <a:extLst>
              <a:ext uri="{FF2B5EF4-FFF2-40B4-BE49-F238E27FC236}">
                <a16:creationId xmlns:a16="http://schemas.microsoft.com/office/drawing/2014/main" id="{0F92B941-F761-3D4F-89FF-AEDB9912981D}"/>
              </a:ext>
            </a:extLst>
          </p:cNvPr>
          <p:cNvSpPr>
            <a:spLocks noChangeArrowheads="1"/>
          </p:cNvSpPr>
          <p:nvPr/>
        </p:nvSpPr>
        <p:spPr bwMode="auto">
          <a:xfrm>
            <a:off x="7086600" y="4572000"/>
            <a:ext cx="685800" cy="3810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pPr>
            <a:r>
              <a:rPr lang="en-US" altLang="en-US">
                <a:solidFill>
                  <a:schemeClr val="bg2"/>
                </a:solidFill>
                <a:latin typeface="Tahoma" panose="020B0604030504040204" pitchFamily="34" charset="0"/>
              </a:rPr>
              <a:t>Agent</a:t>
            </a:r>
          </a:p>
        </p:txBody>
      </p:sp>
      <p:sp>
        <p:nvSpPr>
          <p:cNvPr id="12309" name="Rectangle 21">
            <a:extLst>
              <a:ext uri="{FF2B5EF4-FFF2-40B4-BE49-F238E27FC236}">
                <a16:creationId xmlns:a16="http://schemas.microsoft.com/office/drawing/2014/main" id="{B64F83F7-9C0A-3940-8315-CC1402C13D8F}"/>
              </a:ext>
            </a:extLst>
          </p:cNvPr>
          <p:cNvSpPr>
            <a:spLocks noChangeArrowheads="1"/>
          </p:cNvSpPr>
          <p:nvPr/>
        </p:nvSpPr>
        <p:spPr bwMode="auto">
          <a:xfrm>
            <a:off x="7924800" y="4572000"/>
            <a:ext cx="685800" cy="3810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pPr>
            <a:r>
              <a:rPr lang="en-US" altLang="en-US">
                <a:solidFill>
                  <a:schemeClr val="bg2"/>
                </a:solidFill>
                <a:latin typeface="Tahoma" panose="020B0604030504040204" pitchFamily="34" charset="0"/>
              </a:rPr>
              <a:t>Agent</a:t>
            </a:r>
          </a:p>
        </p:txBody>
      </p:sp>
      <p:sp>
        <p:nvSpPr>
          <p:cNvPr id="12310" name="Rectangle 22">
            <a:extLst>
              <a:ext uri="{FF2B5EF4-FFF2-40B4-BE49-F238E27FC236}">
                <a16:creationId xmlns:a16="http://schemas.microsoft.com/office/drawing/2014/main" id="{02056D71-5B4A-484C-8FCA-6A489CCD7DC2}"/>
              </a:ext>
            </a:extLst>
          </p:cNvPr>
          <p:cNvSpPr>
            <a:spLocks noChangeArrowheads="1"/>
          </p:cNvSpPr>
          <p:nvPr/>
        </p:nvSpPr>
        <p:spPr bwMode="auto">
          <a:xfrm>
            <a:off x="2057400" y="4572000"/>
            <a:ext cx="685800" cy="3810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pPr>
            <a:r>
              <a:rPr lang="en-US" altLang="en-US">
                <a:solidFill>
                  <a:schemeClr val="bg2"/>
                </a:solidFill>
                <a:latin typeface="Tahoma" panose="020B0604030504040204" pitchFamily="34" charset="0"/>
              </a:rPr>
              <a:t>Agent</a:t>
            </a:r>
          </a:p>
        </p:txBody>
      </p:sp>
      <p:sp>
        <p:nvSpPr>
          <p:cNvPr id="12311" name="Rectangle 23">
            <a:extLst>
              <a:ext uri="{FF2B5EF4-FFF2-40B4-BE49-F238E27FC236}">
                <a16:creationId xmlns:a16="http://schemas.microsoft.com/office/drawing/2014/main" id="{36138234-0E5C-6041-A196-D44F49151C1B}"/>
              </a:ext>
            </a:extLst>
          </p:cNvPr>
          <p:cNvSpPr>
            <a:spLocks noChangeArrowheads="1"/>
          </p:cNvSpPr>
          <p:nvPr/>
        </p:nvSpPr>
        <p:spPr bwMode="auto">
          <a:xfrm>
            <a:off x="8763000" y="4572000"/>
            <a:ext cx="685800" cy="3810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pPr>
            <a:r>
              <a:rPr lang="en-US" altLang="en-US">
                <a:solidFill>
                  <a:schemeClr val="bg2"/>
                </a:solidFill>
                <a:latin typeface="Tahoma" panose="020B0604030504040204" pitchFamily="34" charset="0"/>
              </a:rPr>
              <a:t>Agent</a:t>
            </a:r>
          </a:p>
        </p:txBody>
      </p:sp>
      <p:sp>
        <p:nvSpPr>
          <p:cNvPr id="12312" name="Rectangle 24">
            <a:extLst>
              <a:ext uri="{FF2B5EF4-FFF2-40B4-BE49-F238E27FC236}">
                <a16:creationId xmlns:a16="http://schemas.microsoft.com/office/drawing/2014/main" id="{2D9EFDA5-C5F3-3742-81C9-5A3878255689}"/>
              </a:ext>
            </a:extLst>
          </p:cNvPr>
          <p:cNvSpPr>
            <a:spLocks noChangeArrowheads="1"/>
          </p:cNvSpPr>
          <p:nvPr/>
        </p:nvSpPr>
        <p:spPr bwMode="auto">
          <a:xfrm>
            <a:off x="9601200" y="4572000"/>
            <a:ext cx="685800" cy="3810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pPr>
            <a:r>
              <a:rPr lang="en-US" altLang="en-US">
                <a:solidFill>
                  <a:schemeClr val="bg2"/>
                </a:solidFill>
                <a:latin typeface="Tahoma" panose="020B0604030504040204" pitchFamily="34" charset="0"/>
              </a:rPr>
              <a:t>Agent</a:t>
            </a:r>
          </a:p>
        </p:txBody>
      </p:sp>
      <p:sp>
        <p:nvSpPr>
          <p:cNvPr id="12313" name="Line 25">
            <a:extLst>
              <a:ext uri="{FF2B5EF4-FFF2-40B4-BE49-F238E27FC236}">
                <a16:creationId xmlns:a16="http://schemas.microsoft.com/office/drawing/2014/main" id="{327AED07-1221-D54E-ACF0-02789EAF9C32}"/>
              </a:ext>
            </a:extLst>
          </p:cNvPr>
          <p:cNvSpPr>
            <a:spLocks noChangeShapeType="1"/>
          </p:cNvSpPr>
          <p:nvPr/>
        </p:nvSpPr>
        <p:spPr bwMode="auto">
          <a:xfrm flipH="1">
            <a:off x="2438400" y="3505200"/>
            <a:ext cx="609600" cy="1066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14" name="Line 26">
            <a:extLst>
              <a:ext uri="{FF2B5EF4-FFF2-40B4-BE49-F238E27FC236}">
                <a16:creationId xmlns:a16="http://schemas.microsoft.com/office/drawing/2014/main" id="{E485C82D-3AA9-0E44-8EA5-22A5C6FE1C59}"/>
              </a:ext>
            </a:extLst>
          </p:cNvPr>
          <p:cNvSpPr>
            <a:spLocks noChangeShapeType="1"/>
          </p:cNvSpPr>
          <p:nvPr/>
        </p:nvSpPr>
        <p:spPr bwMode="auto">
          <a:xfrm>
            <a:off x="3276600" y="3505200"/>
            <a:ext cx="0" cy="1066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15" name="Line 27">
            <a:extLst>
              <a:ext uri="{FF2B5EF4-FFF2-40B4-BE49-F238E27FC236}">
                <a16:creationId xmlns:a16="http://schemas.microsoft.com/office/drawing/2014/main" id="{2EF68A6E-9B49-A149-AB52-09F0F60274A5}"/>
              </a:ext>
            </a:extLst>
          </p:cNvPr>
          <p:cNvSpPr>
            <a:spLocks noChangeShapeType="1"/>
          </p:cNvSpPr>
          <p:nvPr/>
        </p:nvSpPr>
        <p:spPr bwMode="auto">
          <a:xfrm>
            <a:off x="3581400" y="3505200"/>
            <a:ext cx="304800" cy="1066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16" name="Line 28">
            <a:extLst>
              <a:ext uri="{FF2B5EF4-FFF2-40B4-BE49-F238E27FC236}">
                <a16:creationId xmlns:a16="http://schemas.microsoft.com/office/drawing/2014/main" id="{2EF722CA-4720-A042-A55C-A7FA528FC534}"/>
              </a:ext>
            </a:extLst>
          </p:cNvPr>
          <p:cNvSpPr>
            <a:spLocks noChangeShapeType="1"/>
          </p:cNvSpPr>
          <p:nvPr/>
        </p:nvSpPr>
        <p:spPr bwMode="auto">
          <a:xfrm>
            <a:off x="4038600" y="3505200"/>
            <a:ext cx="762000" cy="1066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17" name="Line 29">
            <a:extLst>
              <a:ext uri="{FF2B5EF4-FFF2-40B4-BE49-F238E27FC236}">
                <a16:creationId xmlns:a16="http://schemas.microsoft.com/office/drawing/2014/main" id="{B2C6A599-8F10-DF49-9D44-C67D55D93207}"/>
              </a:ext>
            </a:extLst>
          </p:cNvPr>
          <p:cNvSpPr>
            <a:spLocks noChangeShapeType="1"/>
          </p:cNvSpPr>
          <p:nvPr/>
        </p:nvSpPr>
        <p:spPr bwMode="auto">
          <a:xfrm flipV="1">
            <a:off x="4267200" y="3505200"/>
            <a:ext cx="990600" cy="1066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18" name="Line 30">
            <a:extLst>
              <a:ext uri="{FF2B5EF4-FFF2-40B4-BE49-F238E27FC236}">
                <a16:creationId xmlns:a16="http://schemas.microsoft.com/office/drawing/2014/main" id="{3813C091-FC11-DE46-9F0C-9D66F346ECB8}"/>
              </a:ext>
            </a:extLst>
          </p:cNvPr>
          <p:cNvSpPr>
            <a:spLocks noChangeShapeType="1"/>
          </p:cNvSpPr>
          <p:nvPr/>
        </p:nvSpPr>
        <p:spPr bwMode="auto">
          <a:xfrm flipV="1">
            <a:off x="5029200" y="3505200"/>
            <a:ext cx="609600" cy="1066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19" name="Line 31">
            <a:extLst>
              <a:ext uri="{FF2B5EF4-FFF2-40B4-BE49-F238E27FC236}">
                <a16:creationId xmlns:a16="http://schemas.microsoft.com/office/drawing/2014/main" id="{9E71F887-7773-3D45-95E3-9D9D734AA159}"/>
              </a:ext>
            </a:extLst>
          </p:cNvPr>
          <p:cNvSpPr>
            <a:spLocks noChangeShapeType="1"/>
          </p:cNvSpPr>
          <p:nvPr/>
        </p:nvSpPr>
        <p:spPr bwMode="auto">
          <a:xfrm>
            <a:off x="5715000" y="3505200"/>
            <a:ext cx="0" cy="1066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20" name="Line 32">
            <a:extLst>
              <a:ext uri="{FF2B5EF4-FFF2-40B4-BE49-F238E27FC236}">
                <a16:creationId xmlns:a16="http://schemas.microsoft.com/office/drawing/2014/main" id="{78B7F808-5D45-D649-B95B-57CF42008C2E}"/>
              </a:ext>
            </a:extLst>
          </p:cNvPr>
          <p:cNvSpPr>
            <a:spLocks noChangeShapeType="1"/>
          </p:cNvSpPr>
          <p:nvPr/>
        </p:nvSpPr>
        <p:spPr bwMode="auto">
          <a:xfrm>
            <a:off x="6172200" y="3505200"/>
            <a:ext cx="533400" cy="1066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21" name="Line 33">
            <a:extLst>
              <a:ext uri="{FF2B5EF4-FFF2-40B4-BE49-F238E27FC236}">
                <a16:creationId xmlns:a16="http://schemas.microsoft.com/office/drawing/2014/main" id="{5172608A-D475-E347-B18D-B70338834FBC}"/>
              </a:ext>
            </a:extLst>
          </p:cNvPr>
          <p:cNvSpPr>
            <a:spLocks noChangeShapeType="1"/>
          </p:cNvSpPr>
          <p:nvPr/>
        </p:nvSpPr>
        <p:spPr bwMode="auto">
          <a:xfrm>
            <a:off x="6400800" y="3505200"/>
            <a:ext cx="1066800" cy="1066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22" name="Line 34">
            <a:extLst>
              <a:ext uri="{FF2B5EF4-FFF2-40B4-BE49-F238E27FC236}">
                <a16:creationId xmlns:a16="http://schemas.microsoft.com/office/drawing/2014/main" id="{94358160-DEE7-7945-95F1-980960865889}"/>
              </a:ext>
            </a:extLst>
          </p:cNvPr>
          <p:cNvSpPr>
            <a:spLocks noChangeShapeType="1"/>
          </p:cNvSpPr>
          <p:nvPr/>
        </p:nvSpPr>
        <p:spPr bwMode="auto">
          <a:xfrm>
            <a:off x="8153400" y="3505200"/>
            <a:ext cx="1828800" cy="1066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23" name="Line 35">
            <a:extLst>
              <a:ext uri="{FF2B5EF4-FFF2-40B4-BE49-F238E27FC236}">
                <a16:creationId xmlns:a16="http://schemas.microsoft.com/office/drawing/2014/main" id="{58006B5E-426D-DD4C-91E9-3AF2059B7236}"/>
              </a:ext>
            </a:extLst>
          </p:cNvPr>
          <p:cNvSpPr>
            <a:spLocks noChangeShapeType="1"/>
          </p:cNvSpPr>
          <p:nvPr/>
        </p:nvSpPr>
        <p:spPr bwMode="auto">
          <a:xfrm>
            <a:off x="7848600" y="3505200"/>
            <a:ext cx="1295400" cy="1066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24" name="Line 36">
            <a:extLst>
              <a:ext uri="{FF2B5EF4-FFF2-40B4-BE49-F238E27FC236}">
                <a16:creationId xmlns:a16="http://schemas.microsoft.com/office/drawing/2014/main" id="{24DFC89B-AA20-9349-8D16-12F01BA3B62B}"/>
              </a:ext>
            </a:extLst>
          </p:cNvPr>
          <p:cNvSpPr>
            <a:spLocks noChangeShapeType="1"/>
          </p:cNvSpPr>
          <p:nvPr/>
        </p:nvSpPr>
        <p:spPr bwMode="auto">
          <a:xfrm>
            <a:off x="7543800" y="3505200"/>
            <a:ext cx="762000" cy="1066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25" name="Line 37">
            <a:extLst>
              <a:ext uri="{FF2B5EF4-FFF2-40B4-BE49-F238E27FC236}">
                <a16:creationId xmlns:a16="http://schemas.microsoft.com/office/drawing/2014/main" id="{A4C5D72C-2DF6-4642-B808-BE39E02E0E5C}"/>
              </a:ext>
            </a:extLst>
          </p:cNvPr>
          <p:cNvSpPr>
            <a:spLocks noChangeShapeType="1"/>
          </p:cNvSpPr>
          <p:nvPr/>
        </p:nvSpPr>
        <p:spPr bwMode="auto">
          <a:xfrm flipH="1" flipV="1">
            <a:off x="7391400" y="3505200"/>
            <a:ext cx="152400" cy="1066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26" name="Line 38">
            <a:extLst>
              <a:ext uri="{FF2B5EF4-FFF2-40B4-BE49-F238E27FC236}">
                <a16:creationId xmlns:a16="http://schemas.microsoft.com/office/drawing/2014/main" id="{5CCC5A16-0B21-ED41-B102-4265DD4EAA81}"/>
              </a:ext>
            </a:extLst>
          </p:cNvPr>
          <p:cNvSpPr>
            <a:spLocks noChangeShapeType="1"/>
          </p:cNvSpPr>
          <p:nvPr/>
        </p:nvSpPr>
        <p:spPr bwMode="auto">
          <a:xfrm flipH="1">
            <a:off x="6781800" y="3505200"/>
            <a:ext cx="381000" cy="1066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27" name="Line 39">
            <a:extLst>
              <a:ext uri="{FF2B5EF4-FFF2-40B4-BE49-F238E27FC236}">
                <a16:creationId xmlns:a16="http://schemas.microsoft.com/office/drawing/2014/main" id="{4D314EAA-F46C-EB49-B0B3-99BBA7DCF7EC}"/>
              </a:ext>
            </a:extLst>
          </p:cNvPr>
          <p:cNvSpPr>
            <a:spLocks noChangeShapeType="1"/>
          </p:cNvSpPr>
          <p:nvPr/>
        </p:nvSpPr>
        <p:spPr bwMode="auto">
          <a:xfrm flipH="1">
            <a:off x="5943600" y="3505200"/>
            <a:ext cx="1066800" cy="1066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28" name="Rectangle 40">
            <a:extLst>
              <a:ext uri="{FF2B5EF4-FFF2-40B4-BE49-F238E27FC236}">
                <a16:creationId xmlns:a16="http://schemas.microsoft.com/office/drawing/2014/main" id="{4B9ECBCD-91DD-C04C-8496-33D643FEDD52}"/>
              </a:ext>
            </a:extLst>
          </p:cNvPr>
          <p:cNvSpPr>
            <a:spLocks noChangeArrowheads="1"/>
          </p:cNvSpPr>
          <p:nvPr/>
        </p:nvSpPr>
        <p:spPr bwMode="auto">
          <a:xfrm>
            <a:off x="4800600" y="5715000"/>
            <a:ext cx="1981200" cy="762000"/>
          </a:xfrm>
          <a:prstGeom prst="rect">
            <a:avLst/>
          </a:prstGeom>
          <a:solidFill>
            <a:srgbClr val="CC33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pPr>
            <a:r>
              <a:rPr lang="en-US" altLang="en-US" sz="2400">
                <a:solidFill>
                  <a:schemeClr val="bg1"/>
                </a:solidFill>
                <a:latin typeface="Tahoma" panose="020B0604030504040204" pitchFamily="34" charset="0"/>
              </a:rPr>
              <a:t>Victim</a:t>
            </a:r>
          </a:p>
        </p:txBody>
      </p:sp>
      <p:sp>
        <p:nvSpPr>
          <p:cNvPr id="12329" name="Line 41">
            <a:extLst>
              <a:ext uri="{FF2B5EF4-FFF2-40B4-BE49-F238E27FC236}">
                <a16:creationId xmlns:a16="http://schemas.microsoft.com/office/drawing/2014/main" id="{D80A32CF-0450-1A4D-9F22-CA39776C81F6}"/>
              </a:ext>
            </a:extLst>
          </p:cNvPr>
          <p:cNvSpPr>
            <a:spLocks noChangeShapeType="1"/>
          </p:cNvSpPr>
          <p:nvPr/>
        </p:nvSpPr>
        <p:spPr bwMode="auto">
          <a:xfrm flipH="1">
            <a:off x="5791200" y="4953000"/>
            <a:ext cx="0" cy="762000"/>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30" name="Line 42">
            <a:extLst>
              <a:ext uri="{FF2B5EF4-FFF2-40B4-BE49-F238E27FC236}">
                <a16:creationId xmlns:a16="http://schemas.microsoft.com/office/drawing/2014/main" id="{061323C1-9188-C44A-B1DA-27E8CCC9377A}"/>
              </a:ext>
            </a:extLst>
          </p:cNvPr>
          <p:cNvSpPr>
            <a:spLocks noChangeShapeType="1"/>
          </p:cNvSpPr>
          <p:nvPr/>
        </p:nvSpPr>
        <p:spPr bwMode="auto">
          <a:xfrm flipH="1">
            <a:off x="6019800" y="4953000"/>
            <a:ext cx="609600" cy="762000"/>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31" name="Text Box 43">
            <a:extLst>
              <a:ext uri="{FF2B5EF4-FFF2-40B4-BE49-F238E27FC236}">
                <a16:creationId xmlns:a16="http://schemas.microsoft.com/office/drawing/2014/main" id="{AF6A8DD1-3D9A-FA43-B07A-72E7AC5FB33F}"/>
              </a:ext>
            </a:extLst>
          </p:cNvPr>
          <p:cNvSpPr txBox="1">
            <a:spLocks noChangeArrowheads="1"/>
          </p:cNvSpPr>
          <p:nvPr/>
        </p:nvSpPr>
        <p:spPr bwMode="auto">
          <a:xfrm>
            <a:off x="7162800" y="2362200"/>
            <a:ext cx="281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600" dirty="0">
                <a:latin typeface="Tahoma" panose="020B0604030504040204" pitchFamily="34" charset="0"/>
              </a:rPr>
              <a:t>Unidirectional commands</a:t>
            </a:r>
            <a:endParaRPr lang="en-US" altLang="en-US" sz="2400" dirty="0">
              <a:latin typeface="Tahoma" panose="020B0604030504040204" pitchFamily="34" charset="0"/>
            </a:endParaRPr>
          </a:p>
        </p:txBody>
      </p:sp>
      <p:sp>
        <p:nvSpPr>
          <p:cNvPr id="12332" name="Text Box 44">
            <a:extLst>
              <a:ext uri="{FF2B5EF4-FFF2-40B4-BE49-F238E27FC236}">
                <a16:creationId xmlns:a16="http://schemas.microsoft.com/office/drawing/2014/main" id="{66B82697-F8A2-A34B-811F-71A02FBF442B}"/>
              </a:ext>
            </a:extLst>
          </p:cNvPr>
          <p:cNvSpPr txBox="1">
            <a:spLocks noChangeArrowheads="1"/>
          </p:cNvSpPr>
          <p:nvPr/>
        </p:nvSpPr>
        <p:spPr bwMode="auto">
          <a:xfrm>
            <a:off x="8839200" y="5257800"/>
            <a:ext cx="1447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600">
                <a:latin typeface="Tahoma" panose="020B0604030504040204" pitchFamily="34" charset="0"/>
              </a:rPr>
              <a:t>Attack traffic</a:t>
            </a:r>
            <a:endParaRPr lang="en-US" altLang="en-US" sz="2400">
              <a:latin typeface="Tahoma" panose="020B0604030504040204" pitchFamily="34" charset="0"/>
            </a:endParaRPr>
          </a:p>
        </p:txBody>
      </p:sp>
      <p:sp>
        <p:nvSpPr>
          <p:cNvPr id="12333" name="Text Box 45">
            <a:extLst>
              <a:ext uri="{FF2B5EF4-FFF2-40B4-BE49-F238E27FC236}">
                <a16:creationId xmlns:a16="http://schemas.microsoft.com/office/drawing/2014/main" id="{B57DF11B-C12A-F140-9B14-D73930EE8D6B}"/>
              </a:ext>
            </a:extLst>
          </p:cNvPr>
          <p:cNvSpPr txBox="1">
            <a:spLocks noChangeArrowheads="1"/>
          </p:cNvSpPr>
          <p:nvPr/>
        </p:nvSpPr>
        <p:spPr bwMode="auto">
          <a:xfrm>
            <a:off x="8610600" y="3200401"/>
            <a:ext cx="1905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600">
                <a:latin typeface="Tahoma" panose="020B0604030504040204" pitchFamily="34" charset="0"/>
              </a:rPr>
              <a:t>Coordinating communication</a:t>
            </a:r>
            <a:endParaRPr lang="en-US" altLang="en-US" sz="2400">
              <a:latin typeface="Tahoma" panose="020B0604030504040204" pitchFamily="34" charset="0"/>
            </a:endParaRPr>
          </a:p>
        </p:txBody>
      </p:sp>
      <p:sp>
        <p:nvSpPr>
          <p:cNvPr id="12334" name="Rectangle 46">
            <a:extLst>
              <a:ext uri="{FF2B5EF4-FFF2-40B4-BE49-F238E27FC236}">
                <a16:creationId xmlns:a16="http://schemas.microsoft.com/office/drawing/2014/main" id="{3330E293-F614-4844-ADA6-6D70E2DDFE75}"/>
              </a:ext>
            </a:extLst>
          </p:cNvPr>
          <p:cNvSpPr>
            <a:spLocks noChangeArrowheads="1"/>
          </p:cNvSpPr>
          <p:nvPr/>
        </p:nvSpPr>
        <p:spPr bwMode="auto">
          <a:xfrm>
            <a:off x="5029200" y="1600200"/>
            <a:ext cx="1524000" cy="6096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pPr>
            <a:r>
              <a:rPr lang="en-US" altLang="en-US" sz="2400">
                <a:solidFill>
                  <a:schemeClr val="bg2"/>
                </a:solidFill>
                <a:latin typeface="Tahoma" panose="020B0604030504040204" pitchFamily="34" charset="0"/>
              </a:rPr>
              <a:t>BadGuy</a:t>
            </a:r>
          </a:p>
        </p:txBody>
      </p:sp>
      <p:sp>
        <p:nvSpPr>
          <p:cNvPr id="12335" name="Rectangle 47">
            <a:extLst>
              <a:ext uri="{FF2B5EF4-FFF2-40B4-BE49-F238E27FC236}">
                <a16:creationId xmlns:a16="http://schemas.microsoft.com/office/drawing/2014/main" id="{974AF9AD-46CC-014D-A535-3791DAAC6DC9}"/>
              </a:ext>
            </a:extLst>
          </p:cNvPr>
          <p:cNvSpPr>
            <a:spLocks noChangeArrowheads="1"/>
          </p:cNvSpPr>
          <p:nvPr/>
        </p:nvSpPr>
        <p:spPr bwMode="auto">
          <a:xfrm>
            <a:off x="4953000" y="2971800"/>
            <a:ext cx="1447800" cy="5334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pPr>
            <a:r>
              <a:rPr lang="en-US" altLang="en-US" sz="2400">
                <a:solidFill>
                  <a:schemeClr val="bg2"/>
                </a:solidFill>
                <a:latin typeface="Tahoma" panose="020B0604030504040204" pitchFamily="34" charset="0"/>
              </a:rPr>
              <a:t>Handler</a:t>
            </a:r>
          </a:p>
        </p:txBody>
      </p:sp>
      <p:sp>
        <p:nvSpPr>
          <p:cNvPr id="12336" name="Rectangle 48">
            <a:extLst>
              <a:ext uri="{FF2B5EF4-FFF2-40B4-BE49-F238E27FC236}">
                <a16:creationId xmlns:a16="http://schemas.microsoft.com/office/drawing/2014/main" id="{03C7C821-CC3F-6648-B603-DC651BB2F883}"/>
              </a:ext>
            </a:extLst>
          </p:cNvPr>
          <p:cNvSpPr>
            <a:spLocks noChangeArrowheads="1"/>
          </p:cNvSpPr>
          <p:nvPr/>
        </p:nvSpPr>
        <p:spPr bwMode="auto">
          <a:xfrm>
            <a:off x="6781800" y="2971800"/>
            <a:ext cx="1447800" cy="5334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pPr>
            <a:r>
              <a:rPr lang="en-US" altLang="en-US" sz="2400">
                <a:solidFill>
                  <a:schemeClr val="bg2"/>
                </a:solidFill>
                <a:latin typeface="Tahoma" panose="020B0604030504040204" pitchFamily="34" charset="0"/>
              </a:rPr>
              <a:t>Handler</a:t>
            </a:r>
          </a:p>
        </p:txBody>
      </p:sp>
      <p:sp>
        <p:nvSpPr>
          <p:cNvPr id="12337" name="Rectangle 48">
            <a:extLst>
              <a:ext uri="{FF2B5EF4-FFF2-40B4-BE49-F238E27FC236}">
                <a16:creationId xmlns:a16="http://schemas.microsoft.com/office/drawing/2014/main" id="{BD805741-2EAC-EA4F-A519-72F70C152E68}"/>
              </a:ext>
            </a:extLst>
          </p:cNvPr>
          <p:cNvSpPr>
            <a:spLocks noChangeArrowheads="1"/>
          </p:cNvSpPr>
          <p:nvPr/>
        </p:nvSpPr>
        <p:spPr bwMode="auto">
          <a:xfrm>
            <a:off x="1676400" y="914401"/>
            <a:ext cx="7315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hlinkClick r:id="rId3" tooltip="Stacheldraht"/>
              </a:rPr>
              <a:t>Stacheldraht</a:t>
            </a:r>
            <a:r>
              <a:rPr lang="en-US" altLang="en-US" sz="2400" dirty="0"/>
              <a:t> is a classic example of a DDoS tool. </a:t>
            </a:r>
          </a:p>
        </p:txBody>
      </p:sp>
    </p:spTree>
    <p:extLst>
      <p:ext uri="{BB962C8B-B14F-4D97-AF65-F5344CB8AC3E}">
        <p14:creationId xmlns:p14="http://schemas.microsoft.com/office/powerpoint/2010/main" val="3191938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E4E6B402-3A6F-9349-837E-1F4586A36CB9}"/>
              </a:ext>
            </a:extLst>
          </p:cNvPr>
          <p:cNvSpPr>
            <a:spLocks noGrp="1" noChangeArrowheads="1"/>
          </p:cNvSpPr>
          <p:nvPr>
            <p:ph type="title"/>
          </p:nvPr>
        </p:nvSpPr>
        <p:spPr>
          <a:xfrm>
            <a:off x="805542" y="117350"/>
            <a:ext cx="8229600" cy="802574"/>
          </a:xfrm>
        </p:spPr>
        <p:txBody>
          <a:bodyPr/>
          <a:lstStyle/>
          <a:p>
            <a:pPr eaLnBrk="1" hangingPunct="1"/>
            <a:r>
              <a:rPr lang="en-US" altLang="en-US" dirty="0"/>
              <a:t>The DDoS Landscape</a:t>
            </a:r>
          </a:p>
        </p:txBody>
      </p:sp>
      <p:pic>
        <p:nvPicPr>
          <p:cNvPr id="16388" name="Picture 4">
            <a:extLst>
              <a:ext uri="{FF2B5EF4-FFF2-40B4-BE49-F238E27FC236}">
                <a16:creationId xmlns:a16="http://schemas.microsoft.com/office/drawing/2014/main" id="{179DDFB0-3ACA-AC45-994A-875CD6D615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992188"/>
            <a:ext cx="6781800" cy="579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49685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955CA182-6895-8B42-8665-B0BD25BDE641}"/>
              </a:ext>
            </a:extLst>
          </p:cNvPr>
          <p:cNvSpPr>
            <a:spLocks noGrp="1" noChangeArrowheads="1"/>
          </p:cNvSpPr>
          <p:nvPr>
            <p:ph type="title"/>
          </p:nvPr>
        </p:nvSpPr>
        <p:spPr>
          <a:xfrm>
            <a:off x="879572" y="101230"/>
            <a:ext cx="10204255" cy="937943"/>
          </a:xfrm>
        </p:spPr>
        <p:txBody>
          <a:bodyPr/>
          <a:lstStyle/>
          <a:p>
            <a:r>
              <a:rPr lang="en-US" altLang="en-US" dirty="0"/>
              <a:t>Preventing Denial of Service</a:t>
            </a:r>
          </a:p>
        </p:txBody>
      </p:sp>
      <p:sp>
        <p:nvSpPr>
          <p:cNvPr id="30723" name="Rectangle 3">
            <a:extLst>
              <a:ext uri="{FF2B5EF4-FFF2-40B4-BE49-F238E27FC236}">
                <a16:creationId xmlns:a16="http://schemas.microsoft.com/office/drawing/2014/main" id="{99F42EBD-A47C-1B4E-9850-1EB27DE5E184}"/>
              </a:ext>
            </a:extLst>
          </p:cNvPr>
          <p:cNvSpPr>
            <a:spLocks noGrp="1" noChangeArrowheads="1"/>
          </p:cNvSpPr>
          <p:nvPr>
            <p:ph type="body" idx="1"/>
          </p:nvPr>
        </p:nvSpPr>
        <p:spPr>
          <a:xfrm>
            <a:off x="879572" y="1585356"/>
            <a:ext cx="8458200" cy="5029200"/>
          </a:xfrm>
        </p:spPr>
        <p:txBody>
          <a:bodyPr/>
          <a:lstStyle/>
          <a:p>
            <a:r>
              <a:rPr lang="en-US" altLang="en-US" dirty="0"/>
              <a:t>DoS is caused by asymmetric state allocation</a:t>
            </a:r>
          </a:p>
          <a:p>
            <a:pPr lvl="1"/>
            <a:r>
              <a:rPr lang="en-US" altLang="en-US" dirty="0"/>
              <a:t>If responder opens new state for each connection attempt, attacker can initiate thousands of connections from bogus or forged IP addresses</a:t>
            </a:r>
          </a:p>
          <a:p>
            <a:r>
              <a:rPr lang="en-US" altLang="en-US" dirty="0">
                <a:solidFill>
                  <a:schemeClr val="hlink"/>
                </a:solidFill>
              </a:rPr>
              <a:t>Cookies</a:t>
            </a:r>
            <a:r>
              <a:rPr lang="en-US" altLang="en-US" dirty="0"/>
              <a:t> ensure that the responder is stateless until initiator produced at least two messages</a:t>
            </a:r>
          </a:p>
          <a:p>
            <a:pPr lvl="1"/>
            <a:r>
              <a:rPr lang="en-US" altLang="en-US" dirty="0"/>
              <a:t>Responder’s state (IP addresses and ports of the connection) is stored in a cookie and sent to initiator</a:t>
            </a:r>
          </a:p>
          <a:p>
            <a:pPr lvl="1"/>
            <a:r>
              <a:rPr lang="en-US" altLang="en-US" dirty="0"/>
              <a:t>After initiator responds, cookie is regenerated and compared with the cookie returned by the initiator</a:t>
            </a:r>
          </a:p>
        </p:txBody>
      </p:sp>
    </p:spTree>
    <p:extLst>
      <p:ext uri="{BB962C8B-B14F-4D97-AF65-F5344CB8AC3E}">
        <p14:creationId xmlns:p14="http://schemas.microsoft.com/office/powerpoint/2010/main" val="1357959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D3FF167D-68C6-7D4A-966C-72727BF7D2D9}"/>
              </a:ext>
            </a:extLst>
          </p:cNvPr>
          <p:cNvSpPr>
            <a:spLocks noGrp="1" noChangeArrowheads="1"/>
          </p:cNvSpPr>
          <p:nvPr>
            <p:ph type="title"/>
          </p:nvPr>
        </p:nvSpPr>
        <p:spPr>
          <a:xfrm>
            <a:off x="864536" y="31133"/>
            <a:ext cx="10204255" cy="937943"/>
          </a:xfrm>
        </p:spPr>
        <p:txBody>
          <a:bodyPr/>
          <a:lstStyle/>
          <a:p>
            <a:r>
              <a:rPr lang="en-US" altLang="en-US" dirty="0"/>
              <a:t>SYN Cookies</a:t>
            </a:r>
          </a:p>
        </p:txBody>
      </p:sp>
      <p:sp>
        <p:nvSpPr>
          <p:cNvPr id="31747" name="Rectangle 4">
            <a:extLst>
              <a:ext uri="{FF2B5EF4-FFF2-40B4-BE49-F238E27FC236}">
                <a16:creationId xmlns:a16="http://schemas.microsoft.com/office/drawing/2014/main" id="{324222C5-5B01-744E-B49D-2342B03F5267}"/>
              </a:ext>
            </a:extLst>
          </p:cNvPr>
          <p:cNvSpPr>
            <a:spLocks noChangeArrowheads="1"/>
          </p:cNvSpPr>
          <p:nvPr/>
        </p:nvSpPr>
        <p:spPr bwMode="auto">
          <a:xfrm>
            <a:off x="2305050" y="1828800"/>
            <a:ext cx="304800" cy="4114800"/>
          </a:xfrm>
          <a:prstGeom prst="rect">
            <a:avLst/>
          </a:prstGeom>
          <a:solidFill>
            <a:schemeClr val="accent1"/>
          </a:solidFill>
          <a:ln w="285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000"/>
          </a:p>
        </p:txBody>
      </p:sp>
      <p:sp>
        <p:nvSpPr>
          <p:cNvPr id="31748" name="Rectangle 5">
            <a:extLst>
              <a:ext uri="{FF2B5EF4-FFF2-40B4-BE49-F238E27FC236}">
                <a16:creationId xmlns:a16="http://schemas.microsoft.com/office/drawing/2014/main" id="{575524FE-AD05-894F-8723-3B5205E5CF1E}"/>
              </a:ext>
            </a:extLst>
          </p:cNvPr>
          <p:cNvSpPr>
            <a:spLocks noChangeArrowheads="1"/>
          </p:cNvSpPr>
          <p:nvPr/>
        </p:nvSpPr>
        <p:spPr bwMode="auto">
          <a:xfrm>
            <a:off x="7029450" y="1828800"/>
            <a:ext cx="304800" cy="4114800"/>
          </a:xfrm>
          <a:prstGeom prst="rect">
            <a:avLst/>
          </a:prstGeom>
          <a:solidFill>
            <a:schemeClr val="accent1"/>
          </a:solidFill>
          <a:ln w="285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000"/>
          </a:p>
        </p:txBody>
      </p:sp>
      <p:sp>
        <p:nvSpPr>
          <p:cNvPr id="31749" name="Text Box 6">
            <a:extLst>
              <a:ext uri="{FF2B5EF4-FFF2-40B4-BE49-F238E27FC236}">
                <a16:creationId xmlns:a16="http://schemas.microsoft.com/office/drawing/2014/main" id="{54C95B72-B4BC-8D48-9A71-CDA286D3F988}"/>
              </a:ext>
            </a:extLst>
          </p:cNvPr>
          <p:cNvSpPr txBox="1">
            <a:spLocks noChangeArrowheads="1"/>
          </p:cNvSpPr>
          <p:nvPr/>
        </p:nvSpPr>
        <p:spPr bwMode="auto">
          <a:xfrm>
            <a:off x="2228850" y="1295400"/>
            <a:ext cx="369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t>C</a:t>
            </a:r>
          </a:p>
        </p:txBody>
      </p:sp>
      <p:sp>
        <p:nvSpPr>
          <p:cNvPr id="31750" name="Text Box 7">
            <a:extLst>
              <a:ext uri="{FF2B5EF4-FFF2-40B4-BE49-F238E27FC236}">
                <a16:creationId xmlns:a16="http://schemas.microsoft.com/office/drawing/2014/main" id="{4A14B72A-C108-4948-A4A7-E23250B87F2D}"/>
              </a:ext>
            </a:extLst>
          </p:cNvPr>
          <p:cNvSpPr txBox="1">
            <a:spLocks noChangeArrowheads="1"/>
          </p:cNvSpPr>
          <p:nvPr/>
        </p:nvSpPr>
        <p:spPr bwMode="auto">
          <a:xfrm>
            <a:off x="6980238" y="1295400"/>
            <a:ext cx="355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t>S</a:t>
            </a:r>
          </a:p>
        </p:txBody>
      </p:sp>
      <p:sp>
        <p:nvSpPr>
          <p:cNvPr id="31751" name="Line 8">
            <a:extLst>
              <a:ext uri="{FF2B5EF4-FFF2-40B4-BE49-F238E27FC236}">
                <a16:creationId xmlns:a16="http://schemas.microsoft.com/office/drawing/2014/main" id="{220DBF6C-B86C-A347-BF7D-526EB2C2284B}"/>
              </a:ext>
            </a:extLst>
          </p:cNvPr>
          <p:cNvSpPr>
            <a:spLocks noChangeShapeType="1"/>
          </p:cNvSpPr>
          <p:nvPr/>
        </p:nvSpPr>
        <p:spPr bwMode="auto">
          <a:xfrm>
            <a:off x="2609850" y="2133600"/>
            <a:ext cx="4370388" cy="533400"/>
          </a:xfrm>
          <a:prstGeom prst="line">
            <a:avLst/>
          </a:prstGeom>
          <a:noFill/>
          <a:ln w="2857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31752" name="Line 9">
            <a:extLst>
              <a:ext uri="{FF2B5EF4-FFF2-40B4-BE49-F238E27FC236}">
                <a16:creationId xmlns:a16="http://schemas.microsoft.com/office/drawing/2014/main" id="{28B5374C-F187-9341-BC02-37B145BA7967}"/>
              </a:ext>
            </a:extLst>
          </p:cNvPr>
          <p:cNvSpPr>
            <a:spLocks noChangeShapeType="1"/>
          </p:cNvSpPr>
          <p:nvPr/>
        </p:nvSpPr>
        <p:spPr bwMode="auto">
          <a:xfrm flipH="1">
            <a:off x="2735263" y="2895600"/>
            <a:ext cx="4191000" cy="1143000"/>
          </a:xfrm>
          <a:prstGeom prst="line">
            <a:avLst/>
          </a:prstGeom>
          <a:noFill/>
          <a:ln w="2857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31753" name="Line 10">
            <a:extLst>
              <a:ext uri="{FF2B5EF4-FFF2-40B4-BE49-F238E27FC236}">
                <a16:creationId xmlns:a16="http://schemas.microsoft.com/office/drawing/2014/main" id="{C0364C13-CA37-7149-94BD-CDF92AF28B90}"/>
              </a:ext>
            </a:extLst>
          </p:cNvPr>
          <p:cNvSpPr>
            <a:spLocks noChangeShapeType="1"/>
          </p:cNvSpPr>
          <p:nvPr/>
        </p:nvSpPr>
        <p:spPr bwMode="auto">
          <a:xfrm>
            <a:off x="2735264" y="4343400"/>
            <a:ext cx="4244975" cy="990600"/>
          </a:xfrm>
          <a:prstGeom prst="line">
            <a:avLst/>
          </a:prstGeom>
          <a:noFill/>
          <a:ln w="2857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31754" name="Text Box 11">
            <a:extLst>
              <a:ext uri="{FF2B5EF4-FFF2-40B4-BE49-F238E27FC236}">
                <a16:creationId xmlns:a16="http://schemas.microsoft.com/office/drawing/2014/main" id="{DE379C30-9534-334F-AD51-CA7233D5E776}"/>
              </a:ext>
            </a:extLst>
          </p:cNvPr>
          <p:cNvSpPr txBox="1">
            <a:spLocks noChangeArrowheads="1"/>
          </p:cNvSpPr>
          <p:nvPr/>
        </p:nvSpPr>
        <p:spPr bwMode="auto">
          <a:xfrm>
            <a:off x="4284663" y="1905000"/>
            <a:ext cx="8366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t>SYN</a:t>
            </a:r>
            <a:r>
              <a:rPr lang="en-US" altLang="en-US" sz="2000" baseline="-25000"/>
              <a:t>C</a:t>
            </a:r>
          </a:p>
        </p:txBody>
      </p:sp>
      <p:sp>
        <p:nvSpPr>
          <p:cNvPr id="31755" name="Text Box 12">
            <a:extLst>
              <a:ext uri="{FF2B5EF4-FFF2-40B4-BE49-F238E27FC236}">
                <a16:creationId xmlns:a16="http://schemas.microsoft.com/office/drawing/2014/main" id="{AC972C20-C235-E24F-942D-A5E0D42C7616}"/>
              </a:ext>
            </a:extLst>
          </p:cNvPr>
          <p:cNvSpPr txBox="1">
            <a:spLocks noChangeArrowheads="1"/>
          </p:cNvSpPr>
          <p:nvPr/>
        </p:nvSpPr>
        <p:spPr bwMode="auto">
          <a:xfrm>
            <a:off x="7486651" y="2081214"/>
            <a:ext cx="13382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i="1"/>
              <a:t>Listening…</a:t>
            </a:r>
            <a:endParaRPr lang="en-US" altLang="en-US" i="1" baseline="-25000"/>
          </a:p>
        </p:txBody>
      </p:sp>
      <p:sp>
        <p:nvSpPr>
          <p:cNvPr id="31756" name="Text Box 13">
            <a:extLst>
              <a:ext uri="{FF2B5EF4-FFF2-40B4-BE49-F238E27FC236}">
                <a16:creationId xmlns:a16="http://schemas.microsoft.com/office/drawing/2014/main" id="{145CE76C-E7F0-CF4A-A8D3-4E7F2CE507BB}"/>
              </a:ext>
            </a:extLst>
          </p:cNvPr>
          <p:cNvSpPr txBox="1">
            <a:spLocks noChangeArrowheads="1"/>
          </p:cNvSpPr>
          <p:nvPr/>
        </p:nvSpPr>
        <p:spPr bwMode="auto">
          <a:xfrm>
            <a:off x="7486650" y="2628900"/>
            <a:ext cx="22494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i="1" dirty="0"/>
              <a:t>Does </a:t>
            </a:r>
            <a:r>
              <a:rPr lang="en-US" altLang="en-US" i="1" u="sng" dirty="0"/>
              <a:t>not</a:t>
            </a:r>
            <a:r>
              <a:rPr lang="en-US" altLang="en-US" i="1" dirty="0"/>
              <a:t> store state</a:t>
            </a:r>
            <a:endParaRPr lang="en-US" altLang="en-US" i="1" baseline="-25000" dirty="0"/>
          </a:p>
        </p:txBody>
      </p:sp>
      <p:sp>
        <p:nvSpPr>
          <p:cNvPr id="31757" name="AutoShape 14">
            <a:extLst>
              <a:ext uri="{FF2B5EF4-FFF2-40B4-BE49-F238E27FC236}">
                <a16:creationId xmlns:a16="http://schemas.microsoft.com/office/drawing/2014/main" id="{E5886ABB-C638-EA46-BD6B-3AAC759F6409}"/>
              </a:ext>
            </a:extLst>
          </p:cNvPr>
          <p:cNvSpPr>
            <a:spLocks noChangeArrowheads="1"/>
          </p:cNvSpPr>
          <p:nvPr/>
        </p:nvSpPr>
        <p:spPr bwMode="auto">
          <a:xfrm>
            <a:off x="4743451" y="3581400"/>
            <a:ext cx="3211513" cy="762000"/>
          </a:xfrm>
          <a:prstGeom prst="wedgeRectCallout">
            <a:avLst>
              <a:gd name="adj1" fmla="val -35736"/>
              <a:gd name="adj2" fmla="val -86292"/>
            </a:avLst>
          </a:prstGeom>
          <a:solidFill>
            <a:schemeClr val="hlink"/>
          </a:solidFill>
          <a:ln w="2857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pPr>
            <a:r>
              <a:rPr lang="en-US" altLang="en-US" dirty="0"/>
              <a:t>F(source </a:t>
            </a:r>
            <a:r>
              <a:rPr lang="en-US" altLang="en-US" dirty="0" err="1"/>
              <a:t>addr</a:t>
            </a:r>
            <a:r>
              <a:rPr lang="en-US" altLang="en-US" dirty="0"/>
              <a:t>, source port, </a:t>
            </a:r>
          </a:p>
          <a:p>
            <a:pPr eaLnBrk="1" hangingPunct="1">
              <a:lnSpc>
                <a:spcPct val="80000"/>
              </a:lnSpc>
            </a:pPr>
            <a:r>
              <a:rPr lang="en-US" altLang="en-US" dirty="0"/>
              <a:t>   </a:t>
            </a:r>
            <a:r>
              <a:rPr lang="en-US" altLang="en-US" dirty="0" err="1"/>
              <a:t>dest</a:t>
            </a:r>
            <a:r>
              <a:rPr lang="en-US" altLang="en-US" dirty="0"/>
              <a:t> </a:t>
            </a:r>
            <a:r>
              <a:rPr lang="en-US" altLang="en-US" dirty="0" err="1"/>
              <a:t>addr</a:t>
            </a:r>
            <a:r>
              <a:rPr lang="en-US" altLang="en-US" dirty="0"/>
              <a:t>, </a:t>
            </a:r>
            <a:r>
              <a:rPr lang="en-US" altLang="en-US" dirty="0" err="1"/>
              <a:t>dest</a:t>
            </a:r>
            <a:r>
              <a:rPr lang="en-US" altLang="en-US" dirty="0"/>
              <a:t> port,</a:t>
            </a:r>
          </a:p>
          <a:p>
            <a:pPr eaLnBrk="1" hangingPunct="1">
              <a:lnSpc>
                <a:spcPct val="80000"/>
              </a:lnSpc>
            </a:pPr>
            <a:r>
              <a:rPr lang="en-US" altLang="en-US" dirty="0"/>
              <a:t>   coarse time, </a:t>
            </a:r>
            <a:r>
              <a:rPr lang="en-US" altLang="en-US" b="1" dirty="0"/>
              <a:t>server secret</a:t>
            </a:r>
            <a:r>
              <a:rPr lang="en-US" altLang="en-US" dirty="0"/>
              <a:t>)</a:t>
            </a:r>
            <a:endParaRPr lang="en-US" altLang="en-US" baseline="-25000" dirty="0"/>
          </a:p>
        </p:txBody>
      </p:sp>
      <p:sp>
        <p:nvSpPr>
          <p:cNvPr id="31758" name="Text Box 15">
            <a:extLst>
              <a:ext uri="{FF2B5EF4-FFF2-40B4-BE49-F238E27FC236}">
                <a16:creationId xmlns:a16="http://schemas.microsoft.com/office/drawing/2014/main" id="{2F09EAD3-1A05-AA4A-AEF4-C04B38359C93}"/>
              </a:ext>
            </a:extLst>
          </p:cNvPr>
          <p:cNvSpPr txBox="1">
            <a:spLocks noChangeArrowheads="1"/>
          </p:cNvSpPr>
          <p:nvPr/>
        </p:nvSpPr>
        <p:spPr bwMode="auto">
          <a:xfrm>
            <a:off x="4000501" y="2698750"/>
            <a:ext cx="183197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dirty="0"/>
              <a:t>SYN</a:t>
            </a:r>
            <a:r>
              <a:rPr lang="en-US" altLang="en-US" sz="2000" baseline="-25000" dirty="0"/>
              <a:t>S</a:t>
            </a:r>
            <a:r>
              <a:rPr lang="en-US" altLang="en-US" sz="2000" dirty="0"/>
              <a:t>, ACK</a:t>
            </a:r>
            <a:r>
              <a:rPr lang="en-US" altLang="en-US" sz="2000" baseline="-25000" dirty="0"/>
              <a:t>C</a:t>
            </a:r>
          </a:p>
          <a:p>
            <a:pPr algn="ctr" eaLnBrk="1" hangingPunct="1"/>
            <a:r>
              <a:rPr lang="en-US" altLang="en-US" sz="1400" dirty="0"/>
              <a:t>sequence # = </a:t>
            </a:r>
            <a:r>
              <a:rPr lang="en-US" altLang="en-US" sz="1400" dirty="0">
                <a:solidFill>
                  <a:schemeClr val="hlink"/>
                </a:solidFill>
              </a:rPr>
              <a:t>cookie</a:t>
            </a:r>
          </a:p>
        </p:txBody>
      </p:sp>
      <p:sp>
        <p:nvSpPr>
          <p:cNvPr id="31759" name="Text Box 16">
            <a:extLst>
              <a:ext uri="{FF2B5EF4-FFF2-40B4-BE49-F238E27FC236}">
                <a16:creationId xmlns:a16="http://schemas.microsoft.com/office/drawing/2014/main" id="{04C048D5-3413-CF48-95AF-390303CDC08F}"/>
              </a:ext>
            </a:extLst>
          </p:cNvPr>
          <p:cNvSpPr txBox="1">
            <a:spLocks noChangeArrowheads="1"/>
          </p:cNvSpPr>
          <p:nvPr/>
        </p:nvSpPr>
        <p:spPr bwMode="auto">
          <a:xfrm>
            <a:off x="7924800" y="3505200"/>
            <a:ext cx="280670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en-US" altLang="en-US" sz="1600"/>
              <a:t>Cookie must be unforgeable </a:t>
            </a:r>
          </a:p>
          <a:p>
            <a:pPr eaLnBrk="1" hangingPunct="1">
              <a:lnSpc>
                <a:spcPct val="90000"/>
              </a:lnSpc>
            </a:pPr>
            <a:r>
              <a:rPr lang="en-US" altLang="en-US" sz="1600"/>
              <a:t>   and tamper-proof</a:t>
            </a:r>
          </a:p>
          <a:p>
            <a:pPr eaLnBrk="1" hangingPunct="1">
              <a:lnSpc>
                <a:spcPct val="90000"/>
              </a:lnSpc>
            </a:pPr>
            <a:r>
              <a:rPr lang="en-US" altLang="en-US" sz="1600"/>
              <a:t>Client should not be able</a:t>
            </a:r>
          </a:p>
          <a:p>
            <a:pPr eaLnBrk="1" hangingPunct="1">
              <a:lnSpc>
                <a:spcPct val="90000"/>
              </a:lnSpc>
            </a:pPr>
            <a:r>
              <a:rPr lang="en-US" altLang="en-US" sz="1600"/>
              <a:t>   to invert a cookie</a:t>
            </a:r>
            <a:endParaRPr lang="en-US" altLang="en-US" sz="1600" baseline="-25000"/>
          </a:p>
        </p:txBody>
      </p:sp>
      <p:sp>
        <p:nvSpPr>
          <p:cNvPr id="21522" name="AutoShape 17">
            <a:extLst>
              <a:ext uri="{FF2B5EF4-FFF2-40B4-BE49-F238E27FC236}">
                <a16:creationId xmlns:a16="http://schemas.microsoft.com/office/drawing/2014/main" id="{712A8CC3-6FBE-4544-9171-FFE4805A7B16}"/>
              </a:ext>
            </a:extLst>
          </p:cNvPr>
          <p:cNvSpPr>
            <a:spLocks noChangeArrowheads="1"/>
          </p:cNvSpPr>
          <p:nvPr/>
        </p:nvSpPr>
        <p:spPr bwMode="auto">
          <a:xfrm>
            <a:off x="3243263" y="4040188"/>
            <a:ext cx="1727200" cy="207962"/>
          </a:xfrm>
          <a:prstGeom prst="wedgeRectCallout">
            <a:avLst>
              <a:gd name="adj1" fmla="val 48657"/>
              <a:gd name="adj2" fmla="val -148495"/>
            </a:avLst>
          </a:prstGeom>
          <a:solidFill>
            <a:schemeClr val="bg1"/>
          </a:solidFill>
          <a:ln w="12700">
            <a:solidFill>
              <a:schemeClr val="tx1"/>
            </a:solidFill>
            <a:miter lim="800000"/>
            <a:headEnd/>
            <a:tailEnd/>
          </a:ln>
        </p:spPr>
        <p:txBody>
          <a:bodyPr wrap="none">
            <a:spAutoFit/>
          </a:bodyPr>
          <a:lstStyle/>
          <a:p>
            <a:pPr>
              <a:lnSpc>
                <a:spcPct val="70000"/>
              </a:lnSpc>
              <a:defRPr/>
            </a:pPr>
            <a:r>
              <a:rPr lang="en-US" sz="1050">
                <a:latin typeface="Arial" charset="0"/>
              </a:rPr>
              <a:t>F=Rijndael or crypto hash</a:t>
            </a:r>
            <a:endParaRPr lang="en-US" sz="1050" baseline="-25000">
              <a:latin typeface="Arial" charset="0"/>
            </a:endParaRPr>
          </a:p>
        </p:txBody>
      </p:sp>
      <p:sp>
        <p:nvSpPr>
          <p:cNvPr id="31761" name="Text Box 18">
            <a:extLst>
              <a:ext uri="{FF2B5EF4-FFF2-40B4-BE49-F238E27FC236}">
                <a16:creationId xmlns:a16="http://schemas.microsoft.com/office/drawing/2014/main" id="{F323C39B-2B36-A942-9E11-F77853E66475}"/>
              </a:ext>
            </a:extLst>
          </p:cNvPr>
          <p:cNvSpPr txBox="1">
            <a:spLocks noChangeArrowheads="1"/>
          </p:cNvSpPr>
          <p:nvPr/>
        </p:nvSpPr>
        <p:spPr bwMode="auto">
          <a:xfrm>
            <a:off x="7410450" y="4972050"/>
            <a:ext cx="286543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pPr>
            <a:r>
              <a:rPr lang="en-US" altLang="en-US" i="1"/>
              <a:t>Recompute cookie, </a:t>
            </a:r>
          </a:p>
          <a:p>
            <a:pPr eaLnBrk="1" hangingPunct="1">
              <a:lnSpc>
                <a:spcPct val="80000"/>
              </a:lnSpc>
            </a:pPr>
            <a:r>
              <a:rPr lang="en-US" altLang="en-US" i="1"/>
              <a:t>compare with with the one</a:t>
            </a:r>
          </a:p>
          <a:p>
            <a:pPr eaLnBrk="1" hangingPunct="1">
              <a:lnSpc>
                <a:spcPct val="80000"/>
              </a:lnSpc>
            </a:pPr>
            <a:r>
              <a:rPr lang="en-US" altLang="en-US" i="1"/>
              <a:t>received, only establish </a:t>
            </a:r>
          </a:p>
          <a:p>
            <a:pPr eaLnBrk="1" hangingPunct="1">
              <a:lnSpc>
                <a:spcPct val="80000"/>
              </a:lnSpc>
            </a:pPr>
            <a:r>
              <a:rPr lang="en-US" altLang="en-US" i="1"/>
              <a:t>connection if they match </a:t>
            </a:r>
            <a:endParaRPr lang="en-US" altLang="en-US" i="1" baseline="-25000"/>
          </a:p>
        </p:txBody>
      </p:sp>
      <p:sp>
        <p:nvSpPr>
          <p:cNvPr id="31762" name="Text Box 19">
            <a:extLst>
              <a:ext uri="{FF2B5EF4-FFF2-40B4-BE49-F238E27FC236}">
                <a16:creationId xmlns:a16="http://schemas.microsoft.com/office/drawing/2014/main" id="{96A8D343-2514-BA4D-84CA-5172F996324C}"/>
              </a:ext>
            </a:extLst>
          </p:cNvPr>
          <p:cNvSpPr txBox="1">
            <a:spLocks noChangeArrowheads="1"/>
          </p:cNvSpPr>
          <p:nvPr/>
        </p:nvSpPr>
        <p:spPr bwMode="auto">
          <a:xfrm>
            <a:off x="3844926" y="4900613"/>
            <a:ext cx="1738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dirty="0"/>
              <a:t>ACK</a:t>
            </a:r>
            <a:r>
              <a:rPr lang="en-US" altLang="en-US" sz="2000" baseline="-25000" dirty="0"/>
              <a:t>S</a:t>
            </a:r>
            <a:r>
              <a:rPr lang="en-US" altLang="en-US" sz="2000" dirty="0"/>
              <a:t>(</a:t>
            </a:r>
            <a:r>
              <a:rPr lang="en-US" altLang="en-US" sz="2000" dirty="0">
                <a:solidFill>
                  <a:schemeClr val="hlink"/>
                </a:solidFill>
              </a:rPr>
              <a:t>cookie</a:t>
            </a:r>
            <a:r>
              <a:rPr lang="en-US" altLang="en-US" sz="2000" dirty="0"/>
              <a:t>)</a:t>
            </a:r>
          </a:p>
        </p:txBody>
      </p:sp>
      <p:sp>
        <p:nvSpPr>
          <p:cNvPr id="21525" name="AutoShape 20">
            <a:extLst>
              <a:ext uri="{FF2B5EF4-FFF2-40B4-BE49-F238E27FC236}">
                <a16:creationId xmlns:a16="http://schemas.microsoft.com/office/drawing/2014/main" id="{CC749CC0-2B1A-4642-91F4-5E0726D4ABCC}"/>
              </a:ext>
            </a:extLst>
          </p:cNvPr>
          <p:cNvSpPr>
            <a:spLocks noChangeArrowheads="1"/>
          </p:cNvSpPr>
          <p:nvPr/>
        </p:nvSpPr>
        <p:spPr bwMode="auto">
          <a:xfrm>
            <a:off x="1447801" y="2700339"/>
            <a:ext cx="2759075" cy="320675"/>
          </a:xfrm>
          <a:prstGeom prst="wedgeRectCallout">
            <a:avLst>
              <a:gd name="adj1" fmla="val 45014"/>
              <a:gd name="adj2" fmla="val 89727"/>
            </a:avLst>
          </a:prstGeom>
          <a:solidFill>
            <a:schemeClr val="bg1"/>
          </a:solidFill>
          <a:ln w="12700">
            <a:solidFill>
              <a:schemeClr val="tx1"/>
            </a:solidFill>
            <a:miter lim="800000"/>
            <a:headEnd/>
            <a:tailEnd/>
          </a:ln>
        </p:spPr>
        <p:txBody>
          <a:bodyPr wrap="none">
            <a:spAutoFit/>
          </a:bodyPr>
          <a:lstStyle/>
          <a:p>
            <a:pPr>
              <a:lnSpc>
                <a:spcPct val="70000"/>
              </a:lnSpc>
              <a:defRPr/>
            </a:pPr>
            <a:r>
              <a:rPr lang="en-US" sz="1050">
                <a:latin typeface="Arial" charset="0"/>
              </a:rPr>
              <a:t>Compatible with standard TCP;</a:t>
            </a:r>
          </a:p>
          <a:p>
            <a:pPr>
              <a:lnSpc>
                <a:spcPct val="70000"/>
              </a:lnSpc>
              <a:defRPr/>
            </a:pPr>
            <a:r>
              <a:rPr lang="en-US" sz="1050">
                <a:latin typeface="Arial" charset="0"/>
              </a:rPr>
              <a:t>simply a “weird” sequence number scheme</a:t>
            </a:r>
            <a:endParaRPr lang="en-US" sz="1050" baseline="-25000">
              <a:latin typeface="Arial" charset="0"/>
            </a:endParaRPr>
          </a:p>
        </p:txBody>
      </p:sp>
      <p:sp>
        <p:nvSpPr>
          <p:cNvPr id="31764" name="Text Box 21">
            <a:extLst>
              <a:ext uri="{FF2B5EF4-FFF2-40B4-BE49-F238E27FC236}">
                <a16:creationId xmlns:a16="http://schemas.microsoft.com/office/drawing/2014/main" id="{C6EE01D4-9345-E248-99A7-4698485C84E4}"/>
              </a:ext>
            </a:extLst>
          </p:cNvPr>
          <p:cNvSpPr txBox="1">
            <a:spLocks noChangeArrowheads="1"/>
          </p:cNvSpPr>
          <p:nvPr/>
        </p:nvSpPr>
        <p:spPr bwMode="auto">
          <a:xfrm>
            <a:off x="1466851" y="6216650"/>
            <a:ext cx="4365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t>More info: </a:t>
            </a:r>
            <a:r>
              <a:rPr lang="en-US" altLang="en-US" dirty="0">
                <a:solidFill>
                  <a:srgbClr val="0070C0"/>
                </a:solidFill>
              </a:rPr>
              <a:t>http://</a:t>
            </a:r>
            <a:r>
              <a:rPr lang="en-US" altLang="en-US" dirty="0" err="1">
                <a:solidFill>
                  <a:srgbClr val="0070C0"/>
                </a:solidFill>
              </a:rPr>
              <a:t>cr.yp.to</a:t>
            </a:r>
            <a:r>
              <a:rPr lang="en-US" altLang="en-US" dirty="0">
                <a:solidFill>
                  <a:srgbClr val="0070C0"/>
                </a:solidFill>
              </a:rPr>
              <a:t>/</a:t>
            </a:r>
            <a:r>
              <a:rPr lang="en-US" altLang="en-US" dirty="0" err="1">
                <a:solidFill>
                  <a:srgbClr val="0070C0"/>
                </a:solidFill>
              </a:rPr>
              <a:t>syncookies.html</a:t>
            </a:r>
            <a:r>
              <a:rPr lang="en-US" altLang="en-US" dirty="0">
                <a:solidFill>
                  <a:srgbClr val="0070C0"/>
                </a:solidFill>
              </a:rPr>
              <a:t> </a:t>
            </a:r>
          </a:p>
        </p:txBody>
      </p:sp>
    </p:spTree>
    <p:extLst>
      <p:ext uri="{BB962C8B-B14F-4D97-AF65-F5344CB8AC3E}">
        <p14:creationId xmlns:p14="http://schemas.microsoft.com/office/powerpoint/2010/main" val="30691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7" name="Rectangle 7">
            <a:extLst>
              <a:ext uri="{FF2B5EF4-FFF2-40B4-BE49-F238E27FC236}">
                <a16:creationId xmlns:a16="http://schemas.microsoft.com/office/drawing/2014/main" id="{FBB5C10A-A2F9-6E42-9632-693E2B02439F}"/>
              </a:ext>
            </a:extLst>
          </p:cNvPr>
          <p:cNvSpPr>
            <a:spLocks noChangeArrowheads="1"/>
          </p:cNvSpPr>
          <p:nvPr/>
        </p:nvSpPr>
        <p:spPr bwMode="auto">
          <a:xfrm>
            <a:off x="2495551" y="1196975"/>
            <a:ext cx="7559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8FADC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pitchFamily="2" charset="2"/>
              <a:buNone/>
            </a:pPr>
            <a:r>
              <a:rPr lang="en-US" altLang="en-US" sz="2400">
                <a:solidFill>
                  <a:srgbClr val="000080"/>
                </a:solidFill>
              </a:rPr>
              <a:t> </a:t>
            </a:r>
          </a:p>
        </p:txBody>
      </p:sp>
      <p:sp>
        <p:nvSpPr>
          <p:cNvPr id="92168" name="Rectangle 8">
            <a:extLst>
              <a:ext uri="{FF2B5EF4-FFF2-40B4-BE49-F238E27FC236}">
                <a16:creationId xmlns:a16="http://schemas.microsoft.com/office/drawing/2014/main" id="{2D4CBFBC-5004-B74F-B2FC-4F9A8D2A3610}"/>
              </a:ext>
            </a:extLst>
          </p:cNvPr>
          <p:cNvSpPr>
            <a:spLocks noGrp="1" noChangeArrowheads="1"/>
          </p:cNvSpPr>
          <p:nvPr>
            <p:ph type="body" idx="1"/>
          </p:nvPr>
        </p:nvSpPr>
        <p:spPr>
          <a:xfrm>
            <a:off x="864536" y="1351663"/>
            <a:ext cx="8353425" cy="5181600"/>
          </a:xfrm>
          <a:noFill/>
          <a:ln/>
          <a:extLs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a:normAutofit/>
          </a:bodyPr>
          <a:lstStyle/>
          <a:p>
            <a:pPr>
              <a:lnSpc>
                <a:spcPct val="85000"/>
              </a:lnSpc>
              <a:buClr>
                <a:srgbClr val="C5C000"/>
              </a:buClr>
            </a:pPr>
            <a:r>
              <a:rPr lang="en-US" altLang="en-US" dirty="0">
                <a:cs typeface="Arial" panose="020B0604020202020204" pitchFamily="34" charset="0"/>
              </a:rPr>
              <a:t>Eavesdropping  is the process of gathering information from a network by snooping on transmitted data. </a:t>
            </a:r>
          </a:p>
          <a:p>
            <a:pPr>
              <a:lnSpc>
                <a:spcPct val="85000"/>
              </a:lnSpc>
              <a:buClr>
                <a:srgbClr val="C5C000"/>
              </a:buClr>
            </a:pPr>
            <a:endParaRPr lang="en-US" altLang="en-US" dirty="0">
              <a:cs typeface="Arial" panose="020B0604020202020204" pitchFamily="34" charset="0"/>
            </a:endParaRPr>
          </a:p>
          <a:p>
            <a:pPr>
              <a:lnSpc>
                <a:spcPct val="85000"/>
              </a:lnSpc>
              <a:buClr>
                <a:srgbClr val="C5C000"/>
              </a:buClr>
              <a:buSzPct val="80000"/>
            </a:pPr>
            <a:r>
              <a:rPr lang="en-US" altLang="en-US" dirty="0">
                <a:cs typeface="Arial" panose="020B0604020202020204" pitchFamily="34" charset="0"/>
              </a:rPr>
              <a:t>To eavesdrop is to secretly overhear a private conversation over a confidential communication in a not legally authorized way. </a:t>
            </a:r>
          </a:p>
          <a:p>
            <a:pPr>
              <a:lnSpc>
                <a:spcPct val="85000"/>
              </a:lnSpc>
              <a:buClr>
                <a:srgbClr val="C5C000"/>
              </a:buClr>
              <a:buSzPct val="80000"/>
            </a:pPr>
            <a:endParaRPr lang="en-US" altLang="en-US" dirty="0">
              <a:cs typeface="Arial" panose="020B0604020202020204" pitchFamily="34" charset="0"/>
            </a:endParaRPr>
          </a:p>
          <a:p>
            <a:pPr>
              <a:lnSpc>
                <a:spcPct val="85000"/>
              </a:lnSpc>
              <a:buClr>
                <a:srgbClr val="C5C000"/>
              </a:buClr>
              <a:buSzPct val="80000"/>
            </a:pPr>
            <a:r>
              <a:rPr lang="en-US" altLang="en-US" dirty="0">
                <a:cs typeface="Arial" panose="020B0604020202020204" pitchFamily="34" charset="0"/>
              </a:rPr>
              <a:t>The information remains intact, but its privacy is compromised. </a:t>
            </a:r>
          </a:p>
        </p:txBody>
      </p:sp>
      <p:sp>
        <p:nvSpPr>
          <p:cNvPr id="7" name="Rectangle 2">
            <a:extLst>
              <a:ext uri="{FF2B5EF4-FFF2-40B4-BE49-F238E27FC236}">
                <a16:creationId xmlns:a16="http://schemas.microsoft.com/office/drawing/2014/main" id="{CC4C025E-855C-C249-8305-8205BDFEF8B9}"/>
              </a:ext>
            </a:extLst>
          </p:cNvPr>
          <p:cNvSpPr txBox="1">
            <a:spLocks noChangeArrowheads="1"/>
          </p:cNvSpPr>
          <p:nvPr/>
        </p:nvSpPr>
        <p:spPr>
          <a:xfrm>
            <a:off x="864536" y="31133"/>
            <a:ext cx="10204255" cy="9379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dirty="0">
                <a:cs typeface="Arial" panose="020B0604020202020204" pitchFamily="34" charset="0"/>
              </a:rPr>
              <a:t>Eavesdropping</a:t>
            </a:r>
            <a:endParaRPr lang="en-US" altLang="en-US" dirty="0"/>
          </a:p>
        </p:txBody>
      </p:sp>
    </p:spTree>
    <p:extLst>
      <p:ext uri="{BB962C8B-B14F-4D97-AF65-F5344CB8AC3E}">
        <p14:creationId xmlns:p14="http://schemas.microsoft.com/office/powerpoint/2010/main" val="4220254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ED1EE40A-CAA9-E84F-A928-76D0C742B83F}"/>
              </a:ext>
            </a:extLst>
          </p:cNvPr>
          <p:cNvSpPr>
            <a:spLocks noGrp="1"/>
          </p:cNvSpPr>
          <p:nvPr>
            <p:ph type="title" idx="4294967295"/>
          </p:nvPr>
        </p:nvSpPr>
        <p:spPr>
          <a:xfrm>
            <a:off x="993872" y="78715"/>
            <a:ext cx="10204255" cy="937943"/>
          </a:xfrm>
        </p:spPr>
        <p:txBody>
          <a:bodyPr/>
          <a:lstStyle/>
          <a:p>
            <a:r>
              <a:rPr lang="en-US" altLang="en-US" dirty="0"/>
              <a:t>Physical Eavesdropping</a:t>
            </a:r>
          </a:p>
        </p:txBody>
      </p:sp>
      <p:sp>
        <p:nvSpPr>
          <p:cNvPr id="3" name="Content Placeholder 2">
            <a:extLst>
              <a:ext uri="{FF2B5EF4-FFF2-40B4-BE49-F238E27FC236}">
                <a16:creationId xmlns:a16="http://schemas.microsoft.com/office/drawing/2014/main" id="{EAEB60FC-7731-6C41-8BD2-89DEBBA66F14}"/>
              </a:ext>
            </a:extLst>
          </p:cNvPr>
          <p:cNvSpPr>
            <a:spLocks noGrp="1"/>
          </p:cNvSpPr>
          <p:nvPr>
            <p:ph idx="4294967295"/>
          </p:nvPr>
        </p:nvSpPr>
        <p:spPr>
          <a:xfrm>
            <a:off x="1149544" y="1433513"/>
            <a:ext cx="8686800" cy="4876800"/>
          </a:xfrm>
        </p:spPr>
        <p:txBody>
          <a:bodyPr>
            <a:normAutofit/>
          </a:bodyPr>
          <a:lstStyle/>
          <a:p>
            <a:pPr>
              <a:buFont typeface="Courier New" panose="02070309020205020404" pitchFamily="49" charset="0"/>
              <a:buChar char="o"/>
            </a:pPr>
            <a:r>
              <a:rPr lang="en-US" altLang="en-US" sz="2400" dirty="0"/>
              <a:t>Process of listening in or overhearing parts of a conversation, this includes attackers listening in on your network traffic.</a:t>
            </a:r>
          </a:p>
          <a:p>
            <a:pPr>
              <a:buFont typeface="Courier New" panose="02070309020205020404" pitchFamily="49" charset="0"/>
              <a:buChar char="o"/>
            </a:pPr>
            <a:r>
              <a:rPr lang="en-US" altLang="en-US" sz="2400" dirty="0"/>
              <a:t>Passive attack</a:t>
            </a:r>
          </a:p>
          <a:p>
            <a:pPr lvl="1">
              <a:buFont typeface="Courier New" panose="02070309020205020404" pitchFamily="49" charset="0"/>
              <a:buChar char="o"/>
            </a:pPr>
            <a:r>
              <a:rPr lang="en-US" altLang="en-US" sz="2000" dirty="0"/>
              <a:t>Example:  co-worker may overhear your dinner plans because your speaker phone is set too loud</a:t>
            </a:r>
          </a:p>
          <a:p>
            <a:pPr>
              <a:buFont typeface="Courier New" panose="02070309020205020404" pitchFamily="49" charset="0"/>
              <a:buChar char="o"/>
            </a:pPr>
            <a:r>
              <a:rPr lang="en-US" altLang="en-US" sz="2400" dirty="0"/>
              <a:t>Active attack</a:t>
            </a:r>
          </a:p>
          <a:p>
            <a:pPr lvl="1">
              <a:buFont typeface="Courier New" panose="02070309020205020404" pitchFamily="49" charset="0"/>
              <a:buChar char="o"/>
            </a:pPr>
            <a:r>
              <a:rPr lang="en-US" altLang="en-US" sz="2000" dirty="0"/>
              <a:t>Collecting data that passes between two systems on a network</a:t>
            </a:r>
          </a:p>
          <a:p>
            <a:pPr>
              <a:buFont typeface="Courier New" panose="02070309020205020404" pitchFamily="49" charset="0"/>
              <a:buChar char="o"/>
            </a:pPr>
            <a:r>
              <a:rPr lang="en-US" altLang="en-US" sz="2400" dirty="0"/>
              <a:t>Type of Eavesdropping:</a:t>
            </a:r>
          </a:p>
          <a:p>
            <a:pPr marL="742950" lvl="2" indent="-342900">
              <a:buFont typeface="Courier New" panose="02070309020205020404" pitchFamily="49" charset="0"/>
              <a:buChar char="o"/>
            </a:pPr>
            <a:r>
              <a:rPr lang="en-US" altLang="en-US" dirty="0"/>
              <a:t>Inspecting the dumpster, </a:t>
            </a:r>
          </a:p>
          <a:p>
            <a:pPr marL="742950" lvl="2" indent="-342900">
              <a:buFont typeface="Courier New" panose="02070309020205020404" pitchFamily="49" charset="0"/>
              <a:buChar char="o"/>
            </a:pPr>
            <a:r>
              <a:rPr lang="en-US" altLang="en-US" dirty="0"/>
              <a:t>Recycling bins, </a:t>
            </a:r>
          </a:p>
          <a:p>
            <a:pPr marL="742950" lvl="2" indent="-342900">
              <a:buFont typeface="Courier New" panose="02070309020205020404" pitchFamily="49" charset="0"/>
              <a:buChar char="o"/>
            </a:pPr>
            <a:r>
              <a:rPr lang="en-US" altLang="en-US" dirty="0"/>
              <a:t>File cabinets for something interesting</a:t>
            </a:r>
          </a:p>
          <a:p>
            <a:pPr>
              <a:buFont typeface="Courier New" panose="02070309020205020404" pitchFamily="49" charset="0"/>
              <a:buChar char="o"/>
            </a:pPr>
            <a:endParaRPr lang="en-US" altLang="en-US" sz="2000" dirty="0"/>
          </a:p>
        </p:txBody>
      </p:sp>
    </p:spTree>
    <p:extLst>
      <p:ext uri="{BB962C8B-B14F-4D97-AF65-F5344CB8AC3E}">
        <p14:creationId xmlns:p14="http://schemas.microsoft.com/office/powerpoint/2010/main" val="31403730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ED1EE40A-CAA9-E84F-A928-76D0C742B83F}"/>
              </a:ext>
            </a:extLst>
          </p:cNvPr>
          <p:cNvSpPr>
            <a:spLocks noGrp="1"/>
          </p:cNvSpPr>
          <p:nvPr>
            <p:ph type="title" idx="4294967295"/>
          </p:nvPr>
        </p:nvSpPr>
        <p:spPr>
          <a:xfrm>
            <a:off x="993872" y="78715"/>
            <a:ext cx="10204255" cy="937943"/>
          </a:xfrm>
        </p:spPr>
        <p:txBody>
          <a:bodyPr>
            <a:normAutofit/>
          </a:bodyPr>
          <a:lstStyle/>
          <a:p>
            <a:r>
              <a:rPr lang="en-US" altLang="en-US" dirty="0"/>
              <a:t>Eavesdropping over wired networks </a:t>
            </a:r>
          </a:p>
        </p:txBody>
      </p:sp>
      <p:sp>
        <p:nvSpPr>
          <p:cNvPr id="3" name="Content Placeholder 2">
            <a:extLst>
              <a:ext uri="{FF2B5EF4-FFF2-40B4-BE49-F238E27FC236}">
                <a16:creationId xmlns:a16="http://schemas.microsoft.com/office/drawing/2014/main" id="{EAEB60FC-7731-6C41-8BD2-89DEBBA66F14}"/>
              </a:ext>
            </a:extLst>
          </p:cNvPr>
          <p:cNvSpPr>
            <a:spLocks noGrp="1"/>
          </p:cNvSpPr>
          <p:nvPr>
            <p:ph idx="4294967295"/>
          </p:nvPr>
        </p:nvSpPr>
        <p:spPr>
          <a:xfrm>
            <a:off x="1149544" y="1433513"/>
            <a:ext cx="8686800" cy="4876800"/>
          </a:xfrm>
        </p:spPr>
        <p:txBody>
          <a:bodyPr>
            <a:normAutofit/>
          </a:bodyPr>
          <a:lstStyle/>
          <a:p>
            <a:pPr algn="justLow">
              <a:lnSpc>
                <a:spcPct val="80000"/>
              </a:lnSpc>
              <a:buClr>
                <a:srgbClr val="C5C000"/>
              </a:buClr>
              <a:buFont typeface="Wingdings" pitchFamily="2" charset="2"/>
              <a:buChar char="n"/>
            </a:pPr>
            <a:r>
              <a:rPr lang="en-US" altLang="en-US" sz="2400" dirty="0"/>
              <a:t> Over wired networks eavesdropping is more difficult </a:t>
            </a:r>
          </a:p>
          <a:p>
            <a:pPr algn="justLow">
              <a:lnSpc>
                <a:spcPct val="80000"/>
              </a:lnSpc>
              <a:buFont typeface="Wingdings" pitchFamily="2" charset="2"/>
              <a:buChar char="n"/>
            </a:pPr>
            <a:endParaRPr lang="en-US" altLang="en-US" sz="900" dirty="0"/>
          </a:p>
          <a:p>
            <a:pPr algn="justLow">
              <a:lnSpc>
                <a:spcPct val="80000"/>
              </a:lnSpc>
              <a:buClr>
                <a:srgbClr val="C5C000"/>
              </a:buClr>
              <a:buFont typeface="Wingdings" pitchFamily="2" charset="2"/>
              <a:buChar char="n"/>
            </a:pPr>
            <a:r>
              <a:rPr lang="en-US" altLang="en-US" sz="2400" dirty="0"/>
              <a:t>  It needs the eavesdropper to tap the network, using a network tap which is a hardware device that provides a way to access the data flowing across the network. </a:t>
            </a:r>
          </a:p>
          <a:p>
            <a:pPr algn="justLow">
              <a:lnSpc>
                <a:spcPct val="80000"/>
              </a:lnSpc>
              <a:buFont typeface="Wingdings" pitchFamily="2" charset="2"/>
              <a:buChar char="n"/>
            </a:pPr>
            <a:endParaRPr lang="en-US" altLang="en-US" sz="900" dirty="0"/>
          </a:p>
          <a:p>
            <a:pPr algn="justLow">
              <a:lnSpc>
                <a:spcPct val="80000"/>
              </a:lnSpc>
              <a:buClr>
                <a:srgbClr val="C5C000"/>
              </a:buClr>
              <a:buFont typeface="Wingdings" pitchFamily="2" charset="2"/>
              <a:buChar char="n"/>
            </a:pPr>
            <a:r>
              <a:rPr lang="en-US" altLang="en-US" sz="2400" dirty="0"/>
              <a:t>  Can’t be achieved unless the eavesdropper can be in touch with the wire of the network which is difficult sometimes and impossible the other times. </a:t>
            </a:r>
            <a:endParaRPr lang="en-US" altLang="en-US" sz="2000" dirty="0"/>
          </a:p>
        </p:txBody>
      </p:sp>
    </p:spTree>
    <p:extLst>
      <p:ext uri="{BB962C8B-B14F-4D97-AF65-F5344CB8AC3E}">
        <p14:creationId xmlns:p14="http://schemas.microsoft.com/office/powerpoint/2010/main" val="1830825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ED1EE40A-CAA9-E84F-A928-76D0C742B83F}"/>
              </a:ext>
            </a:extLst>
          </p:cNvPr>
          <p:cNvSpPr>
            <a:spLocks noGrp="1"/>
          </p:cNvSpPr>
          <p:nvPr>
            <p:ph type="title" idx="4294967295"/>
          </p:nvPr>
        </p:nvSpPr>
        <p:spPr>
          <a:xfrm>
            <a:off x="993872" y="78715"/>
            <a:ext cx="10204255" cy="937943"/>
          </a:xfrm>
        </p:spPr>
        <p:txBody>
          <a:bodyPr>
            <a:normAutofit/>
          </a:bodyPr>
          <a:lstStyle/>
          <a:p>
            <a:r>
              <a:rPr lang="en-US" altLang="en-US" dirty="0"/>
              <a:t>Eavesdropping over wireless networks </a:t>
            </a:r>
          </a:p>
        </p:txBody>
      </p:sp>
      <p:sp>
        <p:nvSpPr>
          <p:cNvPr id="3" name="Content Placeholder 2">
            <a:extLst>
              <a:ext uri="{FF2B5EF4-FFF2-40B4-BE49-F238E27FC236}">
                <a16:creationId xmlns:a16="http://schemas.microsoft.com/office/drawing/2014/main" id="{EAEB60FC-7731-6C41-8BD2-89DEBBA66F14}"/>
              </a:ext>
            </a:extLst>
          </p:cNvPr>
          <p:cNvSpPr>
            <a:spLocks noGrp="1"/>
          </p:cNvSpPr>
          <p:nvPr>
            <p:ph idx="4294967295"/>
          </p:nvPr>
        </p:nvSpPr>
        <p:spPr>
          <a:xfrm>
            <a:off x="1149544" y="1433513"/>
            <a:ext cx="8686800" cy="4876800"/>
          </a:xfrm>
        </p:spPr>
        <p:txBody>
          <a:bodyPr>
            <a:normAutofit/>
          </a:bodyPr>
          <a:lstStyle/>
          <a:p>
            <a:pPr>
              <a:buClr>
                <a:srgbClr val="C5C000"/>
              </a:buClr>
            </a:pPr>
            <a:r>
              <a:rPr lang="en-US" altLang="en-US" sz="2400" dirty="0"/>
              <a:t>Easier to be achieved (no compromised dangerous).</a:t>
            </a:r>
            <a:r>
              <a:rPr lang="en-US" altLang="en-US" sz="1800" dirty="0"/>
              <a:t> </a:t>
            </a:r>
          </a:p>
          <a:p>
            <a:pPr>
              <a:buClr>
                <a:srgbClr val="C5C000"/>
              </a:buClr>
            </a:pPr>
            <a:endParaRPr lang="en-US" altLang="en-US" sz="1000" dirty="0"/>
          </a:p>
          <a:p>
            <a:pPr>
              <a:buClr>
                <a:srgbClr val="C5C000"/>
              </a:buClr>
            </a:pPr>
            <a:endParaRPr lang="en-US" altLang="en-US" sz="1000" dirty="0"/>
          </a:p>
          <a:p>
            <a:pPr>
              <a:buClr>
                <a:srgbClr val="C5C000"/>
              </a:buClr>
              <a:buFont typeface="Wingdings" pitchFamily="2" charset="2"/>
              <a:buNone/>
            </a:pPr>
            <a:r>
              <a:rPr lang="en-US" altLang="en-US" sz="1800" dirty="0"/>
              <a:t>     </a:t>
            </a:r>
            <a:r>
              <a:rPr lang="en-US" altLang="en-US" sz="1800" dirty="0">
                <a:solidFill>
                  <a:srgbClr val="C5C000"/>
                </a:solidFill>
              </a:rPr>
              <a:t>You need</a:t>
            </a:r>
          </a:p>
          <a:p>
            <a:pPr>
              <a:buClr>
                <a:srgbClr val="C5C000"/>
              </a:buClr>
            </a:pPr>
            <a:r>
              <a:rPr lang="en-US" altLang="en-US" sz="2400" dirty="0"/>
              <a:t>A computer with wireless network adapter working on </a:t>
            </a:r>
            <a:r>
              <a:rPr lang="en-US" altLang="en-US" sz="2400" dirty="0">
                <a:solidFill>
                  <a:srgbClr val="C5C000"/>
                </a:solidFill>
              </a:rPr>
              <a:t>promiscuous mode</a:t>
            </a:r>
            <a:endParaRPr lang="en-US" altLang="en-US" sz="2400" dirty="0"/>
          </a:p>
          <a:p>
            <a:pPr>
              <a:buClr>
                <a:srgbClr val="C5C000"/>
              </a:buClr>
              <a:buFont typeface="Wingdings" pitchFamily="2" charset="2"/>
              <a:buNone/>
            </a:pPr>
            <a:r>
              <a:rPr lang="en-US" altLang="en-US" sz="1000" dirty="0"/>
              <a:t> </a:t>
            </a:r>
          </a:p>
          <a:p>
            <a:pPr>
              <a:buClr>
                <a:srgbClr val="C5C000"/>
              </a:buClr>
            </a:pPr>
            <a:r>
              <a:rPr lang="en-US" altLang="en-US" sz="2400" dirty="0"/>
              <a:t>To be in the area of the wireless network coverage </a:t>
            </a:r>
          </a:p>
          <a:p>
            <a:pPr>
              <a:buClr>
                <a:srgbClr val="C5C000"/>
              </a:buClr>
            </a:pPr>
            <a:endParaRPr lang="en-US" altLang="en-US" sz="2400" dirty="0"/>
          </a:p>
          <a:p>
            <a:pPr>
              <a:buClr>
                <a:srgbClr val="C5C000"/>
              </a:buClr>
            </a:pPr>
            <a:r>
              <a:rPr lang="en-US" altLang="en-US" sz="2400" dirty="0"/>
              <a:t>To have one of the particular software tools that allows the eavesdropping over Wi-Fi. </a:t>
            </a:r>
            <a:r>
              <a:rPr lang="en-US" altLang="en-US" sz="1400" dirty="0"/>
              <a:t>Commercial name for the 802.11 products.</a:t>
            </a:r>
          </a:p>
        </p:txBody>
      </p:sp>
    </p:spTree>
    <p:extLst>
      <p:ext uri="{BB962C8B-B14F-4D97-AF65-F5344CB8AC3E}">
        <p14:creationId xmlns:p14="http://schemas.microsoft.com/office/powerpoint/2010/main" val="3428410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ED1EE40A-CAA9-E84F-A928-76D0C742B83F}"/>
              </a:ext>
            </a:extLst>
          </p:cNvPr>
          <p:cNvSpPr>
            <a:spLocks noGrp="1"/>
          </p:cNvSpPr>
          <p:nvPr>
            <p:ph type="title" idx="4294967295"/>
          </p:nvPr>
        </p:nvSpPr>
        <p:spPr>
          <a:xfrm>
            <a:off x="993872" y="78715"/>
            <a:ext cx="10204255" cy="937943"/>
          </a:xfrm>
        </p:spPr>
        <p:txBody>
          <a:bodyPr/>
          <a:lstStyle/>
          <a:p>
            <a:r>
              <a:rPr lang="en-US" altLang="en-US" dirty="0"/>
              <a:t>Session Hijacking</a:t>
            </a:r>
          </a:p>
        </p:txBody>
      </p:sp>
      <p:sp>
        <p:nvSpPr>
          <p:cNvPr id="3" name="Content Placeholder 2">
            <a:extLst>
              <a:ext uri="{FF2B5EF4-FFF2-40B4-BE49-F238E27FC236}">
                <a16:creationId xmlns:a16="http://schemas.microsoft.com/office/drawing/2014/main" id="{EAEB60FC-7731-6C41-8BD2-89DEBBA66F14}"/>
              </a:ext>
            </a:extLst>
          </p:cNvPr>
          <p:cNvSpPr>
            <a:spLocks noGrp="1"/>
          </p:cNvSpPr>
          <p:nvPr>
            <p:ph idx="4294967295"/>
          </p:nvPr>
        </p:nvSpPr>
        <p:spPr>
          <a:xfrm>
            <a:off x="993872" y="1447581"/>
            <a:ext cx="5238116" cy="4876800"/>
          </a:xfrm>
        </p:spPr>
        <p:txBody>
          <a:bodyPr>
            <a:normAutofit fontScale="85000" lnSpcReduction="20000"/>
          </a:bodyPr>
          <a:lstStyle/>
          <a:p>
            <a:r>
              <a:rPr lang="en-US" dirty="0"/>
              <a:t>TCP session hijacking is a security attack on a user session over a protected network.</a:t>
            </a:r>
          </a:p>
          <a:p>
            <a:r>
              <a:rPr lang="en-US" dirty="0"/>
              <a:t>The most common method of session hijacking is called IP spoofing, when an attacker uses source-routed IP packets to insert commands into an active communication between two nodes on a network and disguising itself as one of the authenticated users.</a:t>
            </a:r>
          </a:p>
          <a:p>
            <a:r>
              <a:rPr lang="en-US" dirty="0"/>
              <a:t>Another type of session hijacking is known as a man-in-the-middle attack, where the attacker, using a sniffer, can observe the communication between devices and collect the data that is transmitted.</a:t>
            </a:r>
            <a:endParaRPr lang="en-US" altLang="en-US" sz="2000" dirty="0"/>
          </a:p>
        </p:txBody>
      </p:sp>
      <p:pic>
        <p:nvPicPr>
          <p:cNvPr id="2" name="Picture 1">
            <a:extLst>
              <a:ext uri="{FF2B5EF4-FFF2-40B4-BE49-F238E27FC236}">
                <a16:creationId xmlns:a16="http://schemas.microsoft.com/office/drawing/2014/main" id="{0B4DEF20-8092-DA49-BDDE-FE77AE379ED7}"/>
              </a:ext>
            </a:extLst>
          </p:cNvPr>
          <p:cNvPicPr>
            <a:picLocks noChangeAspect="1"/>
          </p:cNvPicPr>
          <p:nvPr/>
        </p:nvPicPr>
        <p:blipFill>
          <a:blip r:embed="rId2"/>
          <a:stretch>
            <a:fillRect/>
          </a:stretch>
        </p:blipFill>
        <p:spPr>
          <a:xfrm>
            <a:off x="6231988" y="533619"/>
            <a:ext cx="5446523" cy="3441602"/>
          </a:xfrm>
          <a:prstGeom prst="rect">
            <a:avLst/>
          </a:prstGeom>
        </p:spPr>
      </p:pic>
      <p:pic>
        <p:nvPicPr>
          <p:cNvPr id="4" name="Picture 3">
            <a:extLst>
              <a:ext uri="{FF2B5EF4-FFF2-40B4-BE49-F238E27FC236}">
                <a16:creationId xmlns:a16="http://schemas.microsoft.com/office/drawing/2014/main" id="{871502AD-E258-354A-BCA7-0AA47F9FDF76}"/>
              </a:ext>
            </a:extLst>
          </p:cNvPr>
          <p:cNvPicPr>
            <a:picLocks noChangeAspect="1"/>
          </p:cNvPicPr>
          <p:nvPr/>
        </p:nvPicPr>
        <p:blipFill>
          <a:blip r:embed="rId3"/>
          <a:stretch>
            <a:fillRect/>
          </a:stretch>
        </p:blipFill>
        <p:spPr>
          <a:xfrm>
            <a:off x="6456233" y="3429000"/>
            <a:ext cx="5222278" cy="3197737"/>
          </a:xfrm>
          <a:prstGeom prst="rect">
            <a:avLst/>
          </a:prstGeom>
        </p:spPr>
      </p:pic>
    </p:spTree>
    <p:extLst>
      <p:ext uri="{BB962C8B-B14F-4D97-AF65-F5344CB8AC3E}">
        <p14:creationId xmlns:p14="http://schemas.microsoft.com/office/powerpoint/2010/main" val="25600850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F4E86322-61AA-B64F-8EB3-C27EB17C1B4A}"/>
              </a:ext>
            </a:extLst>
          </p:cNvPr>
          <p:cNvSpPr>
            <a:spLocks noGrp="1"/>
          </p:cNvSpPr>
          <p:nvPr>
            <p:ph type="title"/>
          </p:nvPr>
        </p:nvSpPr>
        <p:spPr>
          <a:xfrm>
            <a:off x="838200" y="70338"/>
            <a:ext cx="10204255" cy="937943"/>
          </a:xfrm>
        </p:spPr>
        <p:txBody>
          <a:bodyPr/>
          <a:lstStyle/>
          <a:p>
            <a:r>
              <a:rPr lang="en-US" altLang="en-US" dirty="0"/>
              <a:t>TCP Session Hijacking</a:t>
            </a:r>
          </a:p>
        </p:txBody>
      </p:sp>
      <p:sp>
        <p:nvSpPr>
          <p:cNvPr id="15363" name="Content Placeholder 2">
            <a:extLst>
              <a:ext uri="{FF2B5EF4-FFF2-40B4-BE49-F238E27FC236}">
                <a16:creationId xmlns:a16="http://schemas.microsoft.com/office/drawing/2014/main" id="{7FFEA7D2-DC4D-F540-8DFB-5F0807A0BE76}"/>
              </a:ext>
            </a:extLst>
          </p:cNvPr>
          <p:cNvSpPr>
            <a:spLocks noGrp="1"/>
          </p:cNvSpPr>
          <p:nvPr>
            <p:ph idx="1"/>
          </p:nvPr>
        </p:nvSpPr>
        <p:spPr>
          <a:xfrm>
            <a:off x="1545102" y="1594340"/>
            <a:ext cx="4913313" cy="4359275"/>
          </a:xfrm>
        </p:spPr>
        <p:txBody>
          <a:bodyPr>
            <a:normAutofit fontScale="92500" lnSpcReduction="10000"/>
          </a:bodyPr>
          <a:lstStyle/>
          <a:p>
            <a:r>
              <a:rPr lang="en-US" altLang="en-US"/>
              <a:t>TCP connection has both sequence number and acknowledge number in each packet.</a:t>
            </a:r>
          </a:p>
          <a:p>
            <a:r>
              <a:rPr lang="en-US" altLang="en-US"/>
              <a:t>The two ends negotiate what seq. and ack. Numbers to be used in TCP set up stage.</a:t>
            </a:r>
          </a:p>
          <a:p>
            <a:r>
              <a:rPr lang="en-US" altLang="en-US"/>
              <a:t>seq and ack number size: 2</a:t>
            </a:r>
            <a:r>
              <a:rPr lang="en-US" altLang="en-US" baseline="30000"/>
              <a:t>32</a:t>
            </a:r>
          </a:p>
          <a:p>
            <a:pPr lvl="1"/>
            <a:r>
              <a:rPr lang="en-US" altLang="en-US"/>
              <a:t>Makes seq/ack guessing very hard to achieve</a:t>
            </a:r>
          </a:p>
          <a:p>
            <a:pPr lvl="1"/>
            <a:r>
              <a:rPr lang="en-US" altLang="en-US"/>
              <a:t>Very hard to hijack an already setup TCP connection!</a:t>
            </a:r>
          </a:p>
        </p:txBody>
      </p:sp>
      <p:sp>
        <p:nvSpPr>
          <p:cNvPr id="15365" name="Line 6">
            <a:extLst>
              <a:ext uri="{FF2B5EF4-FFF2-40B4-BE49-F238E27FC236}">
                <a16:creationId xmlns:a16="http://schemas.microsoft.com/office/drawing/2014/main" id="{64E993EA-A84B-454D-9F3C-F66EF74A6E6B}"/>
              </a:ext>
            </a:extLst>
          </p:cNvPr>
          <p:cNvSpPr>
            <a:spLocks noChangeShapeType="1"/>
          </p:cNvSpPr>
          <p:nvPr/>
        </p:nvSpPr>
        <p:spPr bwMode="auto">
          <a:xfrm>
            <a:off x="6804489" y="2470639"/>
            <a:ext cx="2533650" cy="59055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15366" name="Object 7">
            <a:extLst>
              <a:ext uri="{FF2B5EF4-FFF2-40B4-BE49-F238E27FC236}">
                <a16:creationId xmlns:a16="http://schemas.microsoft.com/office/drawing/2014/main" id="{D82A27F8-210D-ED4A-BBE1-43ED3B760769}"/>
              </a:ext>
            </a:extLst>
          </p:cNvPr>
          <p:cNvGraphicFramePr>
            <a:graphicFrameLocks noChangeAspect="1"/>
          </p:cNvGraphicFramePr>
          <p:nvPr/>
        </p:nvGraphicFramePr>
        <p:xfrm>
          <a:off x="6391740" y="1802302"/>
          <a:ext cx="485775" cy="385762"/>
        </p:xfrm>
        <a:graphic>
          <a:graphicData uri="http://schemas.openxmlformats.org/presentationml/2006/ole">
            <mc:AlternateContent xmlns:mc="http://schemas.openxmlformats.org/markup-compatibility/2006">
              <mc:Choice xmlns:v="urn:schemas-microsoft-com:vml" Requires="v">
                <p:oleObj name="Clip" r:id="rId2" imgW="17462500" imgH="14478000" progId="MS_ClipArt_Gallery.2">
                  <p:embed/>
                </p:oleObj>
              </mc:Choice>
              <mc:Fallback>
                <p:oleObj name="Clip" r:id="rId2" imgW="17462500" imgH="14478000" progId="MS_ClipArt_Gallery.2">
                  <p:embed/>
                  <p:pic>
                    <p:nvPicPr>
                      <p:cNvPr id="15366" name="Object 7">
                        <a:extLst>
                          <a:ext uri="{FF2B5EF4-FFF2-40B4-BE49-F238E27FC236}">
                            <a16:creationId xmlns:a16="http://schemas.microsoft.com/office/drawing/2014/main" id="{D82A27F8-210D-ED4A-BBE1-43ED3B7607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1740" y="1802302"/>
                        <a:ext cx="485775"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67" name="Text Box 8">
            <a:extLst>
              <a:ext uri="{FF2B5EF4-FFF2-40B4-BE49-F238E27FC236}">
                <a16:creationId xmlns:a16="http://schemas.microsoft.com/office/drawing/2014/main" id="{C4276C15-4F54-5345-B130-9925C69623FF}"/>
              </a:ext>
            </a:extLst>
          </p:cNvPr>
          <p:cNvSpPr txBox="1">
            <a:spLocks noChangeArrowheads="1"/>
          </p:cNvSpPr>
          <p:nvPr/>
        </p:nvSpPr>
        <p:spPr bwMode="auto">
          <a:xfrm>
            <a:off x="6869577" y="1802302"/>
            <a:ext cx="7143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00279F"/>
                </a:solidFill>
                <a:latin typeface="Batang" panose="02030600000101010101" pitchFamily="18" charset="-127"/>
              </a:defRPr>
            </a:lvl1pPr>
            <a:lvl2pPr marL="742950" indent="-285750">
              <a:defRPr sz="2400" b="1">
                <a:solidFill>
                  <a:srgbClr val="00279F"/>
                </a:solidFill>
                <a:latin typeface="Batang" panose="02030600000101010101" pitchFamily="18" charset="-127"/>
              </a:defRPr>
            </a:lvl2pPr>
            <a:lvl3pPr marL="1143000" indent="-228600">
              <a:defRPr sz="2400" b="1">
                <a:solidFill>
                  <a:srgbClr val="00279F"/>
                </a:solidFill>
                <a:latin typeface="Batang" panose="02030600000101010101" pitchFamily="18" charset="-127"/>
              </a:defRPr>
            </a:lvl3pPr>
            <a:lvl4pPr marL="1600200" indent="-228600">
              <a:defRPr sz="2400" b="1">
                <a:solidFill>
                  <a:srgbClr val="00279F"/>
                </a:solidFill>
                <a:latin typeface="Batang" panose="02030600000101010101" pitchFamily="18" charset="-127"/>
              </a:defRPr>
            </a:lvl4pPr>
            <a:lvl5pPr marL="2057400" indent="-228600">
              <a:defRPr sz="2400" b="1">
                <a:solidFill>
                  <a:srgbClr val="00279F"/>
                </a:solidFill>
                <a:latin typeface="Batang" panose="02030600000101010101" pitchFamily="18" charset="-127"/>
              </a:defRPr>
            </a:lvl5pPr>
            <a:lvl6pPr marL="2514600" indent="-228600" algn="ctr" eaLnBrk="0" fontAlgn="base" hangingPunct="0">
              <a:spcBef>
                <a:spcPct val="0"/>
              </a:spcBef>
              <a:spcAft>
                <a:spcPct val="0"/>
              </a:spcAft>
              <a:defRPr sz="2400" b="1">
                <a:solidFill>
                  <a:srgbClr val="00279F"/>
                </a:solidFill>
                <a:latin typeface="Batang" panose="02030600000101010101" pitchFamily="18" charset="-127"/>
              </a:defRPr>
            </a:lvl6pPr>
            <a:lvl7pPr marL="2971800" indent="-228600" algn="ctr" eaLnBrk="0" fontAlgn="base" hangingPunct="0">
              <a:spcBef>
                <a:spcPct val="0"/>
              </a:spcBef>
              <a:spcAft>
                <a:spcPct val="0"/>
              </a:spcAft>
              <a:defRPr sz="2400" b="1">
                <a:solidFill>
                  <a:srgbClr val="00279F"/>
                </a:solidFill>
                <a:latin typeface="Batang" panose="02030600000101010101" pitchFamily="18" charset="-127"/>
              </a:defRPr>
            </a:lvl7pPr>
            <a:lvl8pPr marL="3429000" indent="-228600" algn="ctr" eaLnBrk="0" fontAlgn="base" hangingPunct="0">
              <a:spcBef>
                <a:spcPct val="0"/>
              </a:spcBef>
              <a:spcAft>
                <a:spcPct val="0"/>
              </a:spcAft>
              <a:defRPr sz="2400" b="1">
                <a:solidFill>
                  <a:srgbClr val="00279F"/>
                </a:solidFill>
                <a:latin typeface="Batang" panose="02030600000101010101" pitchFamily="18" charset="-127"/>
              </a:defRPr>
            </a:lvl8pPr>
            <a:lvl9pPr marL="3886200" indent="-228600" algn="ctr" eaLnBrk="0" fontAlgn="base" hangingPunct="0">
              <a:spcBef>
                <a:spcPct val="0"/>
              </a:spcBef>
              <a:spcAft>
                <a:spcPct val="0"/>
              </a:spcAft>
              <a:defRPr sz="2400" b="1">
                <a:solidFill>
                  <a:srgbClr val="00279F"/>
                </a:solidFill>
                <a:latin typeface="Batang" panose="02030600000101010101" pitchFamily="18" charset="-127"/>
              </a:defRPr>
            </a:lvl9pPr>
          </a:lstStyle>
          <a:p>
            <a:r>
              <a:rPr lang="en-US" altLang="zh-CN" sz="1600">
                <a:solidFill>
                  <a:schemeClr val="tx1"/>
                </a:solidFill>
                <a:latin typeface="Comic Sans MS" panose="030F0902030302020204" pitchFamily="66" charset="0"/>
                <a:ea typeface="宋体" panose="02010600030101010101" pitchFamily="2" charset="-122"/>
              </a:rPr>
              <a:t>client</a:t>
            </a:r>
            <a:endParaRPr lang="en-US" altLang="zh-CN" sz="1000">
              <a:solidFill>
                <a:schemeClr val="tx1"/>
              </a:solidFill>
              <a:latin typeface="Times New Roman" panose="02020603050405020304" pitchFamily="18" charset="0"/>
              <a:ea typeface="宋体" panose="02010600030101010101" pitchFamily="2" charset="-122"/>
            </a:endParaRPr>
          </a:p>
        </p:txBody>
      </p:sp>
      <p:sp>
        <p:nvSpPr>
          <p:cNvPr id="15368" name="Text Box 9">
            <a:extLst>
              <a:ext uri="{FF2B5EF4-FFF2-40B4-BE49-F238E27FC236}">
                <a16:creationId xmlns:a16="http://schemas.microsoft.com/office/drawing/2014/main" id="{5A843523-51E2-D74A-85C5-F1E2D99D5CC2}"/>
              </a:ext>
            </a:extLst>
          </p:cNvPr>
          <p:cNvSpPr txBox="1">
            <a:spLocks noChangeArrowheads="1"/>
          </p:cNvSpPr>
          <p:nvPr/>
        </p:nvSpPr>
        <p:spPr bwMode="auto">
          <a:xfrm rot="706751">
            <a:off x="7280614" y="2488430"/>
            <a:ext cx="14702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00279F"/>
                </a:solidFill>
                <a:latin typeface="Batang" panose="02030600000101010101" pitchFamily="18" charset="-127"/>
              </a:defRPr>
            </a:lvl1pPr>
            <a:lvl2pPr marL="742950" indent="-285750">
              <a:defRPr sz="2400" b="1">
                <a:solidFill>
                  <a:srgbClr val="00279F"/>
                </a:solidFill>
                <a:latin typeface="Batang" panose="02030600000101010101" pitchFamily="18" charset="-127"/>
              </a:defRPr>
            </a:lvl2pPr>
            <a:lvl3pPr marL="1143000" indent="-228600">
              <a:defRPr sz="2400" b="1">
                <a:solidFill>
                  <a:srgbClr val="00279F"/>
                </a:solidFill>
                <a:latin typeface="Batang" panose="02030600000101010101" pitchFamily="18" charset="-127"/>
              </a:defRPr>
            </a:lvl3pPr>
            <a:lvl4pPr marL="1600200" indent="-228600">
              <a:defRPr sz="2400" b="1">
                <a:solidFill>
                  <a:srgbClr val="00279F"/>
                </a:solidFill>
                <a:latin typeface="Batang" panose="02030600000101010101" pitchFamily="18" charset="-127"/>
              </a:defRPr>
            </a:lvl4pPr>
            <a:lvl5pPr marL="2057400" indent="-228600">
              <a:defRPr sz="2400" b="1">
                <a:solidFill>
                  <a:srgbClr val="00279F"/>
                </a:solidFill>
                <a:latin typeface="Batang" panose="02030600000101010101" pitchFamily="18" charset="-127"/>
              </a:defRPr>
            </a:lvl5pPr>
            <a:lvl6pPr marL="2514600" indent="-228600" algn="ctr" eaLnBrk="0" fontAlgn="base" hangingPunct="0">
              <a:spcBef>
                <a:spcPct val="0"/>
              </a:spcBef>
              <a:spcAft>
                <a:spcPct val="0"/>
              </a:spcAft>
              <a:defRPr sz="2400" b="1">
                <a:solidFill>
                  <a:srgbClr val="00279F"/>
                </a:solidFill>
                <a:latin typeface="Batang" panose="02030600000101010101" pitchFamily="18" charset="-127"/>
              </a:defRPr>
            </a:lvl6pPr>
            <a:lvl7pPr marL="2971800" indent="-228600" algn="ctr" eaLnBrk="0" fontAlgn="base" hangingPunct="0">
              <a:spcBef>
                <a:spcPct val="0"/>
              </a:spcBef>
              <a:spcAft>
                <a:spcPct val="0"/>
              </a:spcAft>
              <a:defRPr sz="2400" b="1">
                <a:solidFill>
                  <a:srgbClr val="00279F"/>
                </a:solidFill>
                <a:latin typeface="Batang" panose="02030600000101010101" pitchFamily="18" charset="-127"/>
              </a:defRPr>
            </a:lvl7pPr>
            <a:lvl8pPr marL="3429000" indent="-228600" algn="ctr" eaLnBrk="0" fontAlgn="base" hangingPunct="0">
              <a:spcBef>
                <a:spcPct val="0"/>
              </a:spcBef>
              <a:spcAft>
                <a:spcPct val="0"/>
              </a:spcAft>
              <a:defRPr sz="2400" b="1">
                <a:solidFill>
                  <a:srgbClr val="00279F"/>
                </a:solidFill>
                <a:latin typeface="Batang" panose="02030600000101010101" pitchFamily="18" charset="-127"/>
              </a:defRPr>
            </a:lvl8pPr>
            <a:lvl9pPr marL="3886200" indent="-228600" algn="ctr" eaLnBrk="0" fontAlgn="base" hangingPunct="0">
              <a:spcBef>
                <a:spcPct val="0"/>
              </a:spcBef>
              <a:spcAft>
                <a:spcPct val="0"/>
              </a:spcAft>
              <a:defRPr sz="2400" b="1">
                <a:solidFill>
                  <a:srgbClr val="00279F"/>
                </a:solidFill>
                <a:latin typeface="Batang" panose="02030600000101010101" pitchFamily="18" charset="-127"/>
              </a:defRPr>
            </a:lvl9pPr>
          </a:lstStyle>
          <a:p>
            <a:r>
              <a:rPr lang="en-US" altLang="zh-CN" sz="1400">
                <a:solidFill>
                  <a:schemeClr val="tx1"/>
                </a:solidFill>
                <a:latin typeface="Arial" panose="020B0604020202020204" pitchFamily="34" charset="0"/>
                <a:ea typeface="宋体" panose="02010600030101010101" pitchFamily="2" charset="-122"/>
              </a:rPr>
              <a:t>SYN, </a:t>
            </a:r>
          </a:p>
          <a:p>
            <a:r>
              <a:rPr lang="en-US" altLang="zh-CN" sz="1400">
                <a:solidFill>
                  <a:schemeClr val="tx1"/>
                </a:solidFill>
                <a:latin typeface="Arial" panose="020B0604020202020204" pitchFamily="34" charset="0"/>
                <a:ea typeface="宋体" panose="02010600030101010101" pitchFamily="2" charset="-122"/>
              </a:rPr>
              <a:t>seq=client_seq</a:t>
            </a:r>
            <a:endParaRPr lang="en-US" altLang="zh-CN" sz="1000">
              <a:solidFill>
                <a:schemeClr val="tx1"/>
              </a:solidFill>
              <a:latin typeface="Times New Roman" panose="02020603050405020304" pitchFamily="18" charset="0"/>
              <a:ea typeface="宋体" panose="02010600030101010101" pitchFamily="2" charset="-122"/>
            </a:endParaRPr>
          </a:p>
        </p:txBody>
      </p:sp>
      <p:graphicFrame>
        <p:nvGraphicFramePr>
          <p:cNvPr id="15369" name="Object 10">
            <a:extLst>
              <a:ext uri="{FF2B5EF4-FFF2-40B4-BE49-F238E27FC236}">
                <a16:creationId xmlns:a16="http://schemas.microsoft.com/office/drawing/2014/main" id="{A2A8B216-93BC-6447-94CE-670C8657BA3B}"/>
              </a:ext>
            </a:extLst>
          </p:cNvPr>
          <p:cNvGraphicFramePr>
            <a:graphicFrameLocks noChangeAspect="1"/>
          </p:cNvGraphicFramePr>
          <p:nvPr/>
        </p:nvGraphicFramePr>
        <p:xfrm>
          <a:off x="9049215" y="1811827"/>
          <a:ext cx="485775" cy="385762"/>
        </p:xfrm>
        <a:graphic>
          <a:graphicData uri="http://schemas.openxmlformats.org/presentationml/2006/ole">
            <mc:AlternateContent xmlns:mc="http://schemas.openxmlformats.org/markup-compatibility/2006">
              <mc:Choice xmlns:v="urn:schemas-microsoft-com:vml" Requires="v">
                <p:oleObj name="Clip" r:id="rId4" imgW="17462500" imgH="14478000" progId="MS_ClipArt_Gallery.2">
                  <p:embed/>
                </p:oleObj>
              </mc:Choice>
              <mc:Fallback>
                <p:oleObj name="Clip" r:id="rId4" imgW="17462500" imgH="14478000" progId="MS_ClipArt_Gallery.2">
                  <p:embed/>
                  <p:pic>
                    <p:nvPicPr>
                      <p:cNvPr id="15369" name="Object 10">
                        <a:extLst>
                          <a:ext uri="{FF2B5EF4-FFF2-40B4-BE49-F238E27FC236}">
                            <a16:creationId xmlns:a16="http://schemas.microsoft.com/office/drawing/2014/main" id="{A2A8B216-93BC-6447-94CE-670C8657BA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9215" y="1811827"/>
                        <a:ext cx="485775"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70" name="Text Box 11">
            <a:extLst>
              <a:ext uri="{FF2B5EF4-FFF2-40B4-BE49-F238E27FC236}">
                <a16:creationId xmlns:a16="http://schemas.microsoft.com/office/drawing/2014/main" id="{6E891AC2-0068-D24B-B4D4-7CCA75272AE1}"/>
              </a:ext>
            </a:extLst>
          </p:cNvPr>
          <p:cNvSpPr txBox="1">
            <a:spLocks noChangeArrowheads="1"/>
          </p:cNvSpPr>
          <p:nvPr/>
        </p:nvSpPr>
        <p:spPr bwMode="auto">
          <a:xfrm>
            <a:off x="8339601" y="1821352"/>
            <a:ext cx="800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00279F"/>
                </a:solidFill>
                <a:latin typeface="Batang" panose="02030600000101010101" pitchFamily="18" charset="-127"/>
              </a:defRPr>
            </a:lvl1pPr>
            <a:lvl2pPr marL="742950" indent="-285750">
              <a:defRPr sz="2400" b="1">
                <a:solidFill>
                  <a:srgbClr val="00279F"/>
                </a:solidFill>
                <a:latin typeface="Batang" panose="02030600000101010101" pitchFamily="18" charset="-127"/>
              </a:defRPr>
            </a:lvl2pPr>
            <a:lvl3pPr marL="1143000" indent="-228600">
              <a:defRPr sz="2400" b="1">
                <a:solidFill>
                  <a:srgbClr val="00279F"/>
                </a:solidFill>
                <a:latin typeface="Batang" panose="02030600000101010101" pitchFamily="18" charset="-127"/>
              </a:defRPr>
            </a:lvl3pPr>
            <a:lvl4pPr marL="1600200" indent="-228600">
              <a:defRPr sz="2400" b="1">
                <a:solidFill>
                  <a:srgbClr val="00279F"/>
                </a:solidFill>
                <a:latin typeface="Batang" panose="02030600000101010101" pitchFamily="18" charset="-127"/>
              </a:defRPr>
            </a:lvl4pPr>
            <a:lvl5pPr marL="2057400" indent="-228600">
              <a:defRPr sz="2400" b="1">
                <a:solidFill>
                  <a:srgbClr val="00279F"/>
                </a:solidFill>
                <a:latin typeface="Batang" panose="02030600000101010101" pitchFamily="18" charset="-127"/>
              </a:defRPr>
            </a:lvl5pPr>
            <a:lvl6pPr marL="2514600" indent="-228600" algn="ctr" eaLnBrk="0" fontAlgn="base" hangingPunct="0">
              <a:spcBef>
                <a:spcPct val="0"/>
              </a:spcBef>
              <a:spcAft>
                <a:spcPct val="0"/>
              </a:spcAft>
              <a:defRPr sz="2400" b="1">
                <a:solidFill>
                  <a:srgbClr val="00279F"/>
                </a:solidFill>
                <a:latin typeface="Batang" panose="02030600000101010101" pitchFamily="18" charset="-127"/>
              </a:defRPr>
            </a:lvl6pPr>
            <a:lvl7pPr marL="2971800" indent="-228600" algn="ctr" eaLnBrk="0" fontAlgn="base" hangingPunct="0">
              <a:spcBef>
                <a:spcPct val="0"/>
              </a:spcBef>
              <a:spcAft>
                <a:spcPct val="0"/>
              </a:spcAft>
              <a:defRPr sz="2400" b="1">
                <a:solidFill>
                  <a:srgbClr val="00279F"/>
                </a:solidFill>
                <a:latin typeface="Batang" panose="02030600000101010101" pitchFamily="18" charset="-127"/>
              </a:defRPr>
            </a:lvl7pPr>
            <a:lvl8pPr marL="3429000" indent="-228600" algn="ctr" eaLnBrk="0" fontAlgn="base" hangingPunct="0">
              <a:spcBef>
                <a:spcPct val="0"/>
              </a:spcBef>
              <a:spcAft>
                <a:spcPct val="0"/>
              </a:spcAft>
              <a:defRPr sz="2400" b="1">
                <a:solidFill>
                  <a:srgbClr val="00279F"/>
                </a:solidFill>
                <a:latin typeface="Batang" panose="02030600000101010101" pitchFamily="18" charset="-127"/>
              </a:defRPr>
            </a:lvl8pPr>
            <a:lvl9pPr marL="3886200" indent="-228600" algn="ctr" eaLnBrk="0" fontAlgn="base" hangingPunct="0">
              <a:spcBef>
                <a:spcPct val="0"/>
              </a:spcBef>
              <a:spcAft>
                <a:spcPct val="0"/>
              </a:spcAft>
              <a:defRPr sz="2400" b="1">
                <a:solidFill>
                  <a:srgbClr val="00279F"/>
                </a:solidFill>
                <a:latin typeface="Batang" panose="02030600000101010101" pitchFamily="18" charset="-127"/>
              </a:defRPr>
            </a:lvl9pPr>
          </a:lstStyle>
          <a:p>
            <a:r>
              <a:rPr lang="en-US" altLang="zh-CN" sz="1600">
                <a:solidFill>
                  <a:schemeClr val="tx1"/>
                </a:solidFill>
                <a:latin typeface="Comic Sans MS" panose="030F0902030302020204" pitchFamily="66" charset="0"/>
                <a:ea typeface="宋体" panose="02010600030101010101" pitchFamily="2" charset="-122"/>
              </a:rPr>
              <a:t>server</a:t>
            </a:r>
            <a:endParaRPr lang="en-US" altLang="zh-CN" sz="1000">
              <a:solidFill>
                <a:schemeClr val="tx1"/>
              </a:solidFill>
              <a:latin typeface="Times New Roman" panose="02020603050405020304" pitchFamily="18" charset="0"/>
              <a:ea typeface="宋体" panose="02010600030101010101" pitchFamily="2" charset="-122"/>
            </a:endParaRPr>
          </a:p>
        </p:txBody>
      </p:sp>
      <p:sp>
        <p:nvSpPr>
          <p:cNvPr id="15371" name="Line 12">
            <a:extLst>
              <a:ext uri="{FF2B5EF4-FFF2-40B4-BE49-F238E27FC236}">
                <a16:creationId xmlns:a16="http://schemas.microsoft.com/office/drawing/2014/main" id="{4D1F59D2-5279-B046-9E0C-05FF655364C5}"/>
              </a:ext>
            </a:extLst>
          </p:cNvPr>
          <p:cNvSpPr>
            <a:spLocks noChangeShapeType="1"/>
          </p:cNvSpPr>
          <p:nvPr/>
        </p:nvSpPr>
        <p:spPr bwMode="auto">
          <a:xfrm>
            <a:off x="6814014" y="4207364"/>
            <a:ext cx="2533650" cy="59055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72" name="Line 14">
            <a:extLst>
              <a:ext uri="{FF2B5EF4-FFF2-40B4-BE49-F238E27FC236}">
                <a16:creationId xmlns:a16="http://schemas.microsoft.com/office/drawing/2014/main" id="{B9A6FE01-21EE-8F40-BAD5-3C2291F51EF7}"/>
              </a:ext>
            </a:extLst>
          </p:cNvPr>
          <p:cNvSpPr>
            <a:spLocks noChangeShapeType="1"/>
          </p:cNvSpPr>
          <p:nvPr/>
        </p:nvSpPr>
        <p:spPr bwMode="auto">
          <a:xfrm flipH="1">
            <a:off x="9338139" y="2242039"/>
            <a:ext cx="0" cy="34099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73" name="Line 15">
            <a:extLst>
              <a:ext uri="{FF2B5EF4-FFF2-40B4-BE49-F238E27FC236}">
                <a16:creationId xmlns:a16="http://schemas.microsoft.com/office/drawing/2014/main" id="{665F0CE7-8C6E-AA45-9EB5-77F9D6850719}"/>
              </a:ext>
            </a:extLst>
          </p:cNvPr>
          <p:cNvSpPr>
            <a:spLocks noChangeShapeType="1"/>
          </p:cNvSpPr>
          <p:nvPr/>
        </p:nvSpPr>
        <p:spPr bwMode="auto">
          <a:xfrm flipH="1">
            <a:off x="6775914" y="3204065"/>
            <a:ext cx="2495550" cy="752475"/>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74" name="Text Box 16">
            <a:extLst>
              <a:ext uri="{FF2B5EF4-FFF2-40B4-BE49-F238E27FC236}">
                <a16:creationId xmlns:a16="http://schemas.microsoft.com/office/drawing/2014/main" id="{9B980AE9-21A3-A741-8ADB-6DAE5D3F89CD}"/>
              </a:ext>
            </a:extLst>
          </p:cNvPr>
          <p:cNvSpPr txBox="1">
            <a:spLocks noChangeArrowheads="1"/>
          </p:cNvSpPr>
          <p:nvPr/>
        </p:nvSpPr>
        <p:spPr bwMode="auto">
          <a:xfrm rot="20673133">
            <a:off x="6710826" y="3287170"/>
            <a:ext cx="273208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00279F"/>
                </a:solidFill>
                <a:latin typeface="Batang" panose="02030600000101010101" pitchFamily="18" charset="-127"/>
              </a:defRPr>
            </a:lvl1pPr>
            <a:lvl2pPr marL="742950" indent="-285750">
              <a:defRPr sz="2400" b="1">
                <a:solidFill>
                  <a:srgbClr val="00279F"/>
                </a:solidFill>
                <a:latin typeface="Batang" panose="02030600000101010101" pitchFamily="18" charset="-127"/>
              </a:defRPr>
            </a:lvl2pPr>
            <a:lvl3pPr marL="1143000" indent="-228600">
              <a:defRPr sz="2400" b="1">
                <a:solidFill>
                  <a:srgbClr val="00279F"/>
                </a:solidFill>
                <a:latin typeface="Batang" panose="02030600000101010101" pitchFamily="18" charset="-127"/>
              </a:defRPr>
            </a:lvl3pPr>
            <a:lvl4pPr marL="1600200" indent="-228600">
              <a:defRPr sz="2400" b="1">
                <a:solidFill>
                  <a:srgbClr val="00279F"/>
                </a:solidFill>
                <a:latin typeface="Batang" panose="02030600000101010101" pitchFamily="18" charset="-127"/>
              </a:defRPr>
            </a:lvl4pPr>
            <a:lvl5pPr marL="2057400" indent="-228600">
              <a:defRPr sz="2400" b="1">
                <a:solidFill>
                  <a:srgbClr val="00279F"/>
                </a:solidFill>
                <a:latin typeface="Batang" panose="02030600000101010101" pitchFamily="18" charset="-127"/>
              </a:defRPr>
            </a:lvl5pPr>
            <a:lvl6pPr marL="2514600" indent="-228600" algn="ctr" eaLnBrk="0" fontAlgn="base" hangingPunct="0">
              <a:spcBef>
                <a:spcPct val="0"/>
              </a:spcBef>
              <a:spcAft>
                <a:spcPct val="0"/>
              </a:spcAft>
              <a:defRPr sz="2400" b="1">
                <a:solidFill>
                  <a:srgbClr val="00279F"/>
                </a:solidFill>
                <a:latin typeface="Batang" panose="02030600000101010101" pitchFamily="18" charset="-127"/>
              </a:defRPr>
            </a:lvl6pPr>
            <a:lvl7pPr marL="2971800" indent="-228600" algn="ctr" eaLnBrk="0" fontAlgn="base" hangingPunct="0">
              <a:spcBef>
                <a:spcPct val="0"/>
              </a:spcBef>
              <a:spcAft>
                <a:spcPct val="0"/>
              </a:spcAft>
              <a:defRPr sz="2400" b="1">
                <a:solidFill>
                  <a:srgbClr val="00279F"/>
                </a:solidFill>
                <a:latin typeface="Batang" panose="02030600000101010101" pitchFamily="18" charset="-127"/>
              </a:defRPr>
            </a:lvl7pPr>
            <a:lvl8pPr marL="3429000" indent="-228600" algn="ctr" eaLnBrk="0" fontAlgn="base" hangingPunct="0">
              <a:spcBef>
                <a:spcPct val="0"/>
              </a:spcBef>
              <a:spcAft>
                <a:spcPct val="0"/>
              </a:spcAft>
              <a:defRPr sz="2400" b="1">
                <a:solidFill>
                  <a:srgbClr val="00279F"/>
                </a:solidFill>
                <a:latin typeface="Batang" panose="02030600000101010101" pitchFamily="18" charset="-127"/>
              </a:defRPr>
            </a:lvl8pPr>
            <a:lvl9pPr marL="3886200" indent="-228600" algn="ctr" eaLnBrk="0" fontAlgn="base" hangingPunct="0">
              <a:spcBef>
                <a:spcPct val="0"/>
              </a:spcBef>
              <a:spcAft>
                <a:spcPct val="0"/>
              </a:spcAft>
              <a:defRPr sz="2400" b="1">
                <a:solidFill>
                  <a:srgbClr val="00279F"/>
                </a:solidFill>
                <a:latin typeface="Batang" panose="02030600000101010101" pitchFamily="18" charset="-127"/>
              </a:defRPr>
            </a:lvl9pPr>
          </a:lstStyle>
          <a:p>
            <a:r>
              <a:rPr lang="en-US" altLang="zh-CN" sz="1400">
                <a:solidFill>
                  <a:schemeClr val="tx1"/>
                </a:solidFill>
                <a:latin typeface="Arial" panose="020B0604020202020204" pitchFamily="34" charset="0"/>
                <a:ea typeface="宋体" panose="02010600030101010101" pitchFamily="2" charset="-122"/>
              </a:rPr>
              <a:t>SYN/ACK, </a:t>
            </a:r>
          </a:p>
          <a:p>
            <a:r>
              <a:rPr lang="en-US" altLang="zh-CN" sz="1400">
                <a:solidFill>
                  <a:schemeClr val="tx1"/>
                </a:solidFill>
                <a:latin typeface="Arial" panose="020B0604020202020204" pitchFamily="34" charset="0"/>
                <a:ea typeface="宋体" panose="02010600030101010101" pitchFamily="2" charset="-122"/>
              </a:rPr>
              <a:t>seq=server_seq, ack=client_seq+1</a:t>
            </a:r>
            <a:endParaRPr lang="en-US" altLang="zh-CN" sz="1000">
              <a:solidFill>
                <a:schemeClr val="tx1"/>
              </a:solidFill>
              <a:latin typeface="Times New Roman" panose="02020603050405020304" pitchFamily="18" charset="0"/>
              <a:ea typeface="宋体" panose="02010600030101010101" pitchFamily="2" charset="-122"/>
            </a:endParaRPr>
          </a:p>
        </p:txBody>
      </p:sp>
      <p:sp>
        <p:nvSpPr>
          <p:cNvPr id="15375" name="Text Box 17">
            <a:extLst>
              <a:ext uri="{FF2B5EF4-FFF2-40B4-BE49-F238E27FC236}">
                <a16:creationId xmlns:a16="http://schemas.microsoft.com/office/drawing/2014/main" id="{E5AF44CD-6EBD-6449-9BF2-59BB3231253B}"/>
              </a:ext>
            </a:extLst>
          </p:cNvPr>
          <p:cNvSpPr txBox="1">
            <a:spLocks noChangeArrowheads="1"/>
          </p:cNvSpPr>
          <p:nvPr/>
        </p:nvSpPr>
        <p:spPr bwMode="auto">
          <a:xfrm rot="706751">
            <a:off x="7261866" y="4268245"/>
            <a:ext cx="173637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00279F"/>
                </a:solidFill>
                <a:latin typeface="Batang" panose="02030600000101010101" pitchFamily="18" charset="-127"/>
              </a:defRPr>
            </a:lvl1pPr>
            <a:lvl2pPr marL="742950" indent="-285750">
              <a:defRPr sz="2400" b="1">
                <a:solidFill>
                  <a:srgbClr val="00279F"/>
                </a:solidFill>
                <a:latin typeface="Batang" panose="02030600000101010101" pitchFamily="18" charset="-127"/>
              </a:defRPr>
            </a:lvl2pPr>
            <a:lvl3pPr marL="1143000" indent="-228600">
              <a:defRPr sz="2400" b="1">
                <a:solidFill>
                  <a:srgbClr val="00279F"/>
                </a:solidFill>
                <a:latin typeface="Batang" panose="02030600000101010101" pitchFamily="18" charset="-127"/>
              </a:defRPr>
            </a:lvl3pPr>
            <a:lvl4pPr marL="1600200" indent="-228600">
              <a:defRPr sz="2400" b="1">
                <a:solidFill>
                  <a:srgbClr val="00279F"/>
                </a:solidFill>
                <a:latin typeface="Batang" panose="02030600000101010101" pitchFamily="18" charset="-127"/>
              </a:defRPr>
            </a:lvl4pPr>
            <a:lvl5pPr marL="2057400" indent="-228600">
              <a:defRPr sz="2400" b="1">
                <a:solidFill>
                  <a:srgbClr val="00279F"/>
                </a:solidFill>
                <a:latin typeface="Batang" panose="02030600000101010101" pitchFamily="18" charset="-127"/>
              </a:defRPr>
            </a:lvl5pPr>
            <a:lvl6pPr marL="2514600" indent="-228600" algn="ctr" eaLnBrk="0" fontAlgn="base" hangingPunct="0">
              <a:spcBef>
                <a:spcPct val="0"/>
              </a:spcBef>
              <a:spcAft>
                <a:spcPct val="0"/>
              </a:spcAft>
              <a:defRPr sz="2400" b="1">
                <a:solidFill>
                  <a:srgbClr val="00279F"/>
                </a:solidFill>
                <a:latin typeface="Batang" panose="02030600000101010101" pitchFamily="18" charset="-127"/>
              </a:defRPr>
            </a:lvl6pPr>
            <a:lvl7pPr marL="2971800" indent="-228600" algn="ctr" eaLnBrk="0" fontAlgn="base" hangingPunct="0">
              <a:spcBef>
                <a:spcPct val="0"/>
              </a:spcBef>
              <a:spcAft>
                <a:spcPct val="0"/>
              </a:spcAft>
              <a:defRPr sz="2400" b="1">
                <a:solidFill>
                  <a:srgbClr val="00279F"/>
                </a:solidFill>
                <a:latin typeface="Batang" panose="02030600000101010101" pitchFamily="18" charset="-127"/>
              </a:defRPr>
            </a:lvl7pPr>
            <a:lvl8pPr marL="3429000" indent="-228600" algn="ctr" eaLnBrk="0" fontAlgn="base" hangingPunct="0">
              <a:spcBef>
                <a:spcPct val="0"/>
              </a:spcBef>
              <a:spcAft>
                <a:spcPct val="0"/>
              </a:spcAft>
              <a:defRPr sz="2400" b="1">
                <a:solidFill>
                  <a:srgbClr val="00279F"/>
                </a:solidFill>
                <a:latin typeface="Batang" panose="02030600000101010101" pitchFamily="18" charset="-127"/>
              </a:defRPr>
            </a:lvl8pPr>
            <a:lvl9pPr marL="3886200" indent="-228600" algn="ctr" eaLnBrk="0" fontAlgn="base" hangingPunct="0">
              <a:spcBef>
                <a:spcPct val="0"/>
              </a:spcBef>
              <a:spcAft>
                <a:spcPct val="0"/>
              </a:spcAft>
              <a:defRPr sz="2400" b="1">
                <a:solidFill>
                  <a:srgbClr val="00279F"/>
                </a:solidFill>
                <a:latin typeface="Batang" panose="02030600000101010101" pitchFamily="18" charset="-127"/>
              </a:defRPr>
            </a:lvl9pPr>
          </a:lstStyle>
          <a:p>
            <a:r>
              <a:rPr lang="en-US" altLang="zh-CN" sz="1400">
                <a:solidFill>
                  <a:schemeClr val="tx1"/>
                </a:solidFill>
                <a:latin typeface="Arial" panose="020B0604020202020204" pitchFamily="34" charset="0"/>
                <a:ea typeface="宋体" panose="02010600030101010101" pitchFamily="2" charset="-122"/>
              </a:rPr>
              <a:t>ACK, </a:t>
            </a:r>
          </a:p>
          <a:p>
            <a:r>
              <a:rPr lang="en-US" altLang="zh-CN" sz="1400">
                <a:solidFill>
                  <a:schemeClr val="tx1"/>
                </a:solidFill>
                <a:latin typeface="Arial" panose="020B0604020202020204" pitchFamily="34" charset="0"/>
                <a:ea typeface="宋体" panose="02010600030101010101" pitchFamily="2" charset="-122"/>
              </a:rPr>
              <a:t>seq=client_seq+1</a:t>
            </a:r>
          </a:p>
          <a:p>
            <a:r>
              <a:rPr lang="en-US" altLang="zh-CN" sz="1400">
                <a:solidFill>
                  <a:schemeClr val="tx1"/>
                </a:solidFill>
                <a:latin typeface="Arial" panose="020B0604020202020204" pitchFamily="34" charset="0"/>
                <a:ea typeface="宋体" panose="02010600030101010101" pitchFamily="2" charset="-122"/>
              </a:rPr>
              <a:t>ack=server_seq+1</a:t>
            </a:r>
          </a:p>
        </p:txBody>
      </p:sp>
      <p:sp>
        <p:nvSpPr>
          <p:cNvPr id="15376" name="Line 20">
            <a:extLst>
              <a:ext uri="{FF2B5EF4-FFF2-40B4-BE49-F238E27FC236}">
                <a16:creationId xmlns:a16="http://schemas.microsoft.com/office/drawing/2014/main" id="{E2925ABF-61F8-1449-871A-A9106BB17F02}"/>
              </a:ext>
            </a:extLst>
          </p:cNvPr>
          <p:cNvSpPr>
            <a:spLocks noChangeShapeType="1"/>
          </p:cNvSpPr>
          <p:nvPr/>
        </p:nvSpPr>
        <p:spPr bwMode="auto">
          <a:xfrm>
            <a:off x="6794964" y="2394440"/>
            <a:ext cx="0" cy="33432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126974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2">
            <a:extLst>
              <a:ext uri="{FF2B5EF4-FFF2-40B4-BE49-F238E27FC236}">
                <a16:creationId xmlns:a16="http://schemas.microsoft.com/office/drawing/2014/main" id="{2831AB5E-8E20-2F46-A989-93339D6FBCDA}"/>
              </a:ext>
            </a:extLst>
          </p:cNvPr>
          <p:cNvSpPr>
            <a:spLocks noGrp="1" noChangeArrowheads="1"/>
          </p:cNvSpPr>
          <p:nvPr>
            <p:ph type="title"/>
          </p:nvPr>
        </p:nvSpPr>
        <p:spPr>
          <a:xfrm>
            <a:off x="863794" y="57150"/>
            <a:ext cx="10204255" cy="937943"/>
          </a:xfrm>
        </p:spPr>
        <p:txBody>
          <a:bodyPr/>
          <a:lstStyle/>
          <a:p>
            <a:pPr eaLnBrk="1" hangingPunct="1"/>
            <a:r>
              <a:rPr lang="en-US" altLang="en-US" dirty="0"/>
              <a:t>What is Buffer Overflow?</a:t>
            </a:r>
          </a:p>
        </p:txBody>
      </p:sp>
      <p:sp>
        <p:nvSpPr>
          <p:cNvPr id="27654" name="Rectangle 3">
            <a:extLst>
              <a:ext uri="{FF2B5EF4-FFF2-40B4-BE49-F238E27FC236}">
                <a16:creationId xmlns:a16="http://schemas.microsoft.com/office/drawing/2014/main" id="{B36C45E0-5ECA-6A40-BD22-422FD135E43C}"/>
              </a:ext>
            </a:extLst>
          </p:cNvPr>
          <p:cNvSpPr>
            <a:spLocks noGrp="1" noChangeArrowheads="1"/>
          </p:cNvSpPr>
          <p:nvPr>
            <p:ph type="body" idx="1"/>
          </p:nvPr>
        </p:nvSpPr>
        <p:spPr>
          <a:xfrm>
            <a:off x="1021976" y="1326776"/>
            <a:ext cx="9265024" cy="4769224"/>
          </a:xfrm>
        </p:spPr>
        <p:txBody>
          <a:bodyPr>
            <a:normAutofit/>
          </a:bodyPr>
          <a:lstStyle/>
          <a:p>
            <a:pPr eaLnBrk="1" hangingPunct="1"/>
            <a:r>
              <a:rPr lang="en-US" altLang="en-US" dirty="0"/>
              <a:t>A </a:t>
            </a:r>
            <a:r>
              <a:rPr lang="en-US" altLang="en-US" b="1" dirty="0"/>
              <a:t>buffer overflow</a:t>
            </a:r>
            <a:r>
              <a:rPr lang="en-US" altLang="en-US" dirty="0"/>
              <a:t>, or </a:t>
            </a:r>
            <a:r>
              <a:rPr lang="en-US" altLang="en-US" b="1" dirty="0"/>
              <a:t>buffer overrun</a:t>
            </a:r>
            <a:r>
              <a:rPr lang="en-US" altLang="en-US" dirty="0"/>
              <a:t>, is an anomalous condition where a process attempts to store data beyond the boundaries of a fixed-length buffer. </a:t>
            </a:r>
          </a:p>
          <a:p>
            <a:r>
              <a:rPr lang="en-US" altLang="en-US" dirty="0"/>
              <a:t>Recall that the idea is to feed a server a string that is too big for a buffer.</a:t>
            </a:r>
          </a:p>
          <a:p>
            <a:r>
              <a:rPr lang="en-US" altLang="en-US" dirty="0"/>
              <a:t>This string overflows the buffer and overwrites the return address on the stack. </a:t>
            </a:r>
          </a:p>
          <a:p>
            <a:r>
              <a:rPr lang="en-US" altLang="en-US" dirty="0"/>
              <a:t>Assuming we put our small program in the string, we need to know it’s address.</a:t>
            </a:r>
          </a:p>
        </p:txBody>
      </p:sp>
    </p:spTree>
    <p:extLst>
      <p:ext uri="{BB962C8B-B14F-4D97-AF65-F5344CB8AC3E}">
        <p14:creationId xmlns:p14="http://schemas.microsoft.com/office/powerpoint/2010/main" val="17512317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BAF37AFF-C2D0-464F-A679-6164093A720A}"/>
              </a:ext>
            </a:extLst>
          </p:cNvPr>
          <p:cNvSpPr>
            <a:spLocks noGrp="1"/>
          </p:cNvSpPr>
          <p:nvPr>
            <p:ph type="title"/>
          </p:nvPr>
        </p:nvSpPr>
        <p:spPr/>
        <p:txBody>
          <a:bodyPr/>
          <a:lstStyle/>
          <a:p>
            <a:r>
              <a:rPr lang="en-US" altLang="en-US"/>
              <a:t>TCP Session Hijacking</a:t>
            </a:r>
          </a:p>
        </p:txBody>
      </p:sp>
      <p:sp>
        <p:nvSpPr>
          <p:cNvPr id="16387" name="Content Placeholder 2">
            <a:extLst>
              <a:ext uri="{FF2B5EF4-FFF2-40B4-BE49-F238E27FC236}">
                <a16:creationId xmlns:a16="http://schemas.microsoft.com/office/drawing/2014/main" id="{CB6D5745-E50F-4B45-8ED8-722D0AFAB983}"/>
              </a:ext>
            </a:extLst>
          </p:cNvPr>
          <p:cNvSpPr>
            <a:spLocks noGrp="1"/>
          </p:cNvSpPr>
          <p:nvPr>
            <p:ph idx="1"/>
          </p:nvPr>
        </p:nvSpPr>
        <p:spPr/>
        <p:txBody>
          <a:bodyPr/>
          <a:lstStyle/>
          <a:p>
            <a:r>
              <a:rPr lang="en-US" altLang="en-US"/>
              <a:t>Possible when an attacker is on the same network segment as the target machine.</a:t>
            </a:r>
          </a:p>
          <a:p>
            <a:pPr lvl="1"/>
            <a:r>
              <a:rPr lang="en-US" altLang="en-US"/>
              <a:t>Attacker can sniff all back/forth tcp packets and know the seq/ack numbers.</a:t>
            </a:r>
          </a:p>
          <a:p>
            <a:pPr lvl="1"/>
            <a:r>
              <a:rPr lang="en-US" altLang="en-US"/>
              <a:t>Attacker can inject a packet with the correct seq/ack numbers with the spoofed IP address.</a:t>
            </a:r>
          </a:p>
          <a:p>
            <a:pPr lvl="2"/>
            <a:r>
              <a:rPr lang="en-US" altLang="en-US"/>
              <a:t>IP spoofing needs low-level packet programming, OS-based socket programming cannot be used!</a:t>
            </a:r>
          </a:p>
        </p:txBody>
      </p:sp>
    </p:spTree>
    <p:extLst>
      <p:ext uri="{BB962C8B-B14F-4D97-AF65-F5344CB8AC3E}">
        <p14:creationId xmlns:p14="http://schemas.microsoft.com/office/powerpoint/2010/main" val="7249623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E924AAB1-0032-4A4B-A6CE-6FD400433786}"/>
              </a:ext>
            </a:extLst>
          </p:cNvPr>
          <p:cNvSpPr>
            <a:spLocks noGrp="1"/>
          </p:cNvSpPr>
          <p:nvPr>
            <p:ph type="title"/>
          </p:nvPr>
        </p:nvSpPr>
        <p:spPr/>
        <p:txBody>
          <a:bodyPr/>
          <a:lstStyle/>
          <a:p>
            <a:r>
              <a:rPr lang="en-US" altLang="en-US"/>
              <a:t>TCP Session Hijacking</a:t>
            </a:r>
          </a:p>
        </p:txBody>
      </p:sp>
      <p:pic>
        <p:nvPicPr>
          <p:cNvPr id="17412" name="Picture 2">
            <a:extLst>
              <a:ext uri="{FF2B5EF4-FFF2-40B4-BE49-F238E27FC236}">
                <a16:creationId xmlns:a16="http://schemas.microsoft.com/office/drawing/2014/main" id="{F6A213BB-FF73-B242-9E77-F4E2399A82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3373" y="1258577"/>
            <a:ext cx="6804735" cy="5487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3" name="Freeform 5">
            <a:extLst>
              <a:ext uri="{FF2B5EF4-FFF2-40B4-BE49-F238E27FC236}">
                <a16:creationId xmlns:a16="http://schemas.microsoft.com/office/drawing/2014/main" id="{383C9E5C-5D38-E747-B490-784564EBDBC2}"/>
              </a:ext>
            </a:extLst>
          </p:cNvPr>
          <p:cNvSpPr>
            <a:spLocks/>
          </p:cNvSpPr>
          <p:nvPr/>
        </p:nvSpPr>
        <p:spPr bwMode="auto">
          <a:xfrm>
            <a:off x="3895726" y="2627314"/>
            <a:ext cx="1039813" cy="612775"/>
          </a:xfrm>
          <a:custGeom>
            <a:avLst/>
            <a:gdLst>
              <a:gd name="T0" fmla="*/ 1039813 w 1040187"/>
              <a:gd name="T1" fmla="*/ 24152 h 612668"/>
              <a:gd name="T2" fmla="*/ 25885 w 1040187"/>
              <a:gd name="T3" fmla="*/ 62579 h 612668"/>
              <a:gd name="T4" fmla="*/ 302411 w 1040187"/>
              <a:gd name="T5" fmla="*/ 562128 h 612668"/>
              <a:gd name="T6" fmla="*/ 310092 w 1040187"/>
              <a:gd name="T7" fmla="*/ 569813 h 6126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40187" h="612668">
                <a:moveTo>
                  <a:pt x="1040187" y="24148"/>
                </a:moveTo>
                <a:cubicBezTo>
                  <a:pt x="594512" y="-1466"/>
                  <a:pt x="148838" y="-27079"/>
                  <a:pt x="25894" y="62568"/>
                </a:cubicBezTo>
                <a:cubicBezTo>
                  <a:pt x="-97050" y="152215"/>
                  <a:pt x="255135" y="477506"/>
                  <a:pt x="302520" y="562030"/>
                </a:cubicBezTo>
                <a:cubicBezTo>
                  <a:pt x="349905" y="646554"/>
                  <a:pt x="330054" y="608134"/>
                  <a:pt x="310204" y="569714"/>
                </a:cubicBezTo>
              </a:path>
            </a:pathLst>
          </a:custGeom>
          <a:noFill/>
          <a:ln w="38100" cap="flat" cmpd="sng" algn="ctr">
            <a:solidFill>
              <a:srgbClr val="C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17414" name="Straight Arrow Connector 7">
            <a:extLst>
              <a:ext uri="{FF2B5EF4-FFF2-40B4-BE49-F238E27FC236}">
                <a16:creationId xmlns:a16="http://schemas.microsoft.com/office/drawing/2014/main" id="{80CAA825-8238-1C48-88FD-97CC6C874322}"/>
              </a:ext>
            </a:extLst>
          </p:cNvPr>
          <p:cNvCxnSpPr>
            <a:cxnSpLocks noChangeShapeType="1"/>
          </p:cNvCxnSpPr>
          <p:nvPr/>
        </p:nvCxnSpPr>
        <p:spPr bwMode="auto">
          <a:xfrm>
            <a:off x="4205288" y="3240088"/>
            <a:ext cx="906462" cy="1009650"/>
          </a:xfrm>
          <a:prstGeom prst="straightConnector1">
            <a:avLst/>
          </a:prstGeom>
          <a:noFill/>
          <a:ln w="38100" algn="ctr">
            <a:solidFill>
              <a:srgbClr val="C00000"/>
            </a:solidFill>
            <a:round/>
            <a:headEnd/>
            <a:tailEnd type="triangle" w="med" len="med"/>
          </a:ln>
          <a:extLst>
            <a:ext uri="{909E8E84-426E-40DD-AFC4-6F175D3DCCD1}">
              <a14:hiddenFill xmlns:a14="http://schemas.microsoft.com/office/drawing/2010/main">
                <a:noFill/>
              </a14:hiddenFill>
            </a:ext>
          </a:extLst>
        </p:spPr>
      </p:cxnSp>
      <p:sp>
        <p:nvSpPr>
          <p:cNvPr id="17415" name="Rectangular Callout 8">
            <a:extLst>
              <a:ext uri="{FF2B5EF4-FFF2-40B4-BE49-F238E27FC236}">
                <a16:creationId xmlns:a16="http://schemas.microsoft.com/office/drawing/2014/main" id="{50145871-4BFB-A441-9002-6BE02CBC8494}"/>
              </a:ext>
            </a:extLst>
          </p:cNvPr>
          <p:cNvSpPr>
            <a:spLocks noChangeArrowheads="1"/>
          </p:cNvSpPr>
          <p:nvPr/>
        </p:nvSpPr>
        <p:spPr bwMode="auto">
          <a:xfrm>
            <a:off x="2614614" y="5195888"/>
            <a:ext cx="1857375" cy="704850"/>
          </a:xfrm>
          <a:prstGeom prst="wedgeRectCallout">
            <a:avLst>
              <a:gd name="adj1" fmla="val 74148"/>
              <a:gd name="adj2" fmla="val -206718"/>
            </a:avLst>
          </a:prstGeom>
          <a:solidFill>
            <a:srgbClr val="DEBD30"/>
          </a:solidFill>
          <a:ln w="12700" algn="ctr">
            <a:solidFill>
              <a:srgbClr val="000000"/>
            </a:solidFill>
            <a:round/>
            <a:headEnd/>
            <a:tailEnd/>
          </a:ln>
        </p:spPr>
        <p:txBody>
          <a:bodyPr wrap="none" anchor="ctr"/>
          <a:lstStyle>
            <a:lvl1pPr>
              <a:defRPr sz="2400" b="1">
                <a:solidFill>
                  <a:srgbClr val="00279F"/>
                </a:solidFill>
                <a:latin typeface="Batang" panose="02030600000101010101" pitchFamily="18" charset="-127"/>
              </a:defRPr>
            </a:lvl1pPr>
            <a:lvl2pPr marL="742950" indent="-285750">
              <a:defRPr sz="2400" b="1">
                <a:solidFill>
                  <a:srgbClr val="00279F"/>
                </a:solidFill>
                <a:latin typeface="Batang" panose="02030600000101010101" pitchFamily="18" charset="-127"/>
              </a:defRPr>
            </a:lvl2pPr>
            <a:lvl3pPr marL="1143000" indent="-228600">
              <a:defRPr sz="2400" b="1">
                <a:solidFill>
                  <a:srgbClr val="00279F"/>
                </a:solidFill>
                <a:latin typeface="Batang" panose="02030600000101010101" pitchFamily="18" charset="-127"/>
              </a:defRPr>
            </a:lvl3pPr>
            <a:lvl4pPr marL="1600200" indent="-228600">
              <a:defRPr sz="2400" b="1">
                <a:solidFill>
                  <a:srgbClr val="00279F"/>
                </a:solidFill>
                <a:latin typeface="Batang" panose="02030600000101010101" pitchFamily="18" charset="-127"/>
              </a:defRPr>
            </a:lvl4pPr>
            <a:lvl5pPr marL="2057400" indent="-228600">
              <a:defRPr sz="2400" b="1">
                <a:solidFill>
                  <a:srgbClr val="00279F"/>
                </a:solidFill>
                <a:latin typeface="Batang" panose="02030600000101010101" pitchFamily="18" charset="-127"/>
              </a:defRPr>
            </a:lvl5pPr>
            <a:lvl6pPr marL="2514600" indent="-228600" algn="ctr" eaLnBrk="0" fontAlgn="base" hangingPunct="0">
              <a:spcBef>
                <a:spcPct val="0"/>
              </a:spcBef>
              <a:spcAft>
                <a:spcPct val="0"/>
              </a:spcAft>
              <a:defRPr sz="2400" b="1">
                <a:solidFill>
                  <a:srgbClr val="00279F"/>
                </a:solidFill>
                <a:latin typeface="Batang" panose="02030600000101010101" pitchFamily="18" charset="-127"/>
              </a:defRPr>
            </a:lvl6pPr>
            <a:lvl7pPr marL="2971800" indent="-228600" algn="ctr" eaLnBrk="0" fontAlgn="base" hangingPunct="0">
              <a:spcBef>
                <a:spcPct val="0"/>
              </a:spcBef>
              <a:spcAft>
                <a:spcPct val="0"/>
              </a:spcAft>
              <a:defRPr sz="2400" b="1">
                <a:solidFill>
                  <a:srgbClr val="00279F"/>
                </a:solidFill>
                <a:latin typeface="Batang" panose="02030600000101010101" pitchFamily="18" charset="-127"/>
              </a:defRPr>
            </a:lvl7pPr>
            <a:lvl8pPr marL="3429000" indent="-228600" algn="ctr" eaLnBrk="0" fontAlgn="base" hangingPunct="0">
              <a:spcBef>
                <a:spcPct val="0"/>
              </a:spcBef>
              <a:spcAft>
                <a:spcPct val="0"/>
              </a:spcAft>
              <a:defRPr sz="2400" b="1">
                <a:solidFill>
                  <a:srgbClr val="00279F"/>
                </a:solidFill>
                <a:latin typeface="Batang" panose="02030600000101010101" pitchFamily="18" charset="-127"/>
              </a:defRPr>
            </a:lvl8pPr>
            <a:lvl9pPr marL="3886200" indent="-228600" algn="ctr" eaLnBrk="0" fontAlgn="base" hangingPunct="0">
              <a:spcBef>
                <a:spcPct val="0"/>
              </a:spcBef>
              <a:spcAft>
                <a:spcPct val="0"/>
              </a:spcAft>
              <a:defRPr sz="2400" b="1">
                <a:solidFill>
                  <a:srgbClr val="00279F"/>
                </a:solidFill>
                <a:latin typeface="Batang" panose="02030600000101010101" pitchFamily="18" charset="-127"/>
              </a:defRPr>
            </a:lvl9pPr>
          </a:lstStyle>
          <a:p>
            <a:r>
              <a:rPr lang="en-US" altLang="en-US" sz="2000"/>
              <a:t>Due to </a:t>
            </a:r>
          </a:p>
          <a:p>
            <a:r>
              <a:rPr lang="en-US" altLang="en-US" sz="2000"/>
              <a:t>ARP spoofing</a:t>
            </a:r>
          </a:p>
        </p:txBody>
      </p:sp>
    </p:spTree>
    <p:extLst>
      <p:ext uri="{BB962C8B-B14F-4D97-AF65-F5344CB8AC3E}">
        <p14:creationId xmlns:p14="http://schemas.microsoft.com/office/powerpoint/2010/main" val="5895377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1DB4058A-D75C-FC40-AA0E-D9E4E685058D}"/>
              </a:ext>
            </a:extLst>
          </p:cNvPr>
          <p:cNvSpPr>
            <a:spLocks noGrp="1" noChangeArrowheads="1"/>
          </p:cNvSpPr>
          <p:nvPr>
            <p:ph type="title"/>
          </p:nvPr>
        </p:nvSpPr>
        <p:spPr>
          <a:xfrm>
            <a:off x="993872" y="85725"/>
            <a:ext cx="10204255" cy="937943"/>
          </a:xfrm>
        </p:spPr>
        <p:txBody>
          <a:bodyPr/>
          <a:lstStyle/>
          <a:p>
            <a:r>
              <a:rPr lang="en-US" altLang="en-US" dirty="0"/>
              <a:t>How to Prevent Session Hijacking</a:t>
            </a:r>
          </a:p>
        </p:txBody>
      </p:sp>
      <p:sp>
        <p:nvSpPr>
          <p:cNvPr id="10243" name="Rectangle 3">
            <a:extLst>
              <a:ext uri="{FF2B5EF4-FFF2-40B4-BE49-F238E27FC236}">
                <a16:creationId xmlns:a16="http://schemas.microsoft.com/office/drawing/2014/main" id="{73457BF9-9F83-1D47-8B53-22CB29F5D873}"/>
              </a:ext>
            </a:extLst>
          </p:cNvPr>
          <p:cNvSpPr>
            <a:spLocks noGrp="1" noChangeArrowheads="1"/>
          </p:cNvSpPr>
          <p:nvPr>
            <p:ph type="body" idx="1"/>
          </p:nvPr>
        </p:nvSpPr>
        <p:spPr>
          <a:xfrm>
            <a:off x="1149544" y="1420545"/>
            <a:ext cx="8444622" cy="4952120"/>
          </a:xfrm>
        </p:spPr>
        <p:txBody>
          <a:bodyPr>
            <a:normAutofit fontScale="92500" lnSpcReduction="10000"/>
          </a:bodyPr>
          <a:lstStyle/>
          <a:p>
            <a:pPr>
              <a:lnSpc>
                <a:spcPct val="90000"/>
              </a:lnSpc>
              <a:buFont typeface="Wingdings" pitchFamily="2" charset="2"/>
              <a:buNone/>
            </a:pPr>
            <a:r>
              <a:rPr lang="en-US" altLang="en-US" dirty="0"/>
              <a:t>	</a:t>
            </a:r>
          </a:p>
          <a:p>
            <a:pPr>
              <a:lnSpc>
                <a:spcPct val="90000"/>
              </a:lnSpc>
            </a:pPr>
            <a:r>
              <a:rPr lang="en-US" altLang="en-US" dirty="0"/>
              <a:t>ARP must not be spoofed</a:t>
            </a:r>
          </a:p>
          <a:p>
            <a:pPr>
              <a:lnSpc>
                <a:spcPct val="90000"/>
              </a:lnSpc>
            </a:pPr>
            <a:endParaRPr lang="en-US" altLang="en-US" dirty="0"/>
          </a:p>
          <a:p>
            <a:pPr>
              <a:lnSpc>
                <a:spcPct val="90000"/>
              </a:lnSpc>
            </a:pPr>
            <a:r>
              <a:rPr lang="en-US" altLang="en-US" dirty="0"/>
              <a:t>Session Identifiers Should Be Unique</a:t>
            </a:r>
          </a:p>
          <a:p>
            <a:pPr>
              <a:lnSpc>
                <a:spcPct val="90000"/>
              </a:lnSpc>
            </a:pPr>
            <a:endParaRPr lang="en-US" altLang="en-US" dirty="0"/>
          </a:p>
          <a:p>
            <a:pPr>
              <a:lnSpc>
                <a:spcPct val="90000"/>
              </a:lnSpc>
            </a:pPr>
            <a:r>
              <a:rPr lang="en-US" altLang="en-US" dirty="0"/>
              <a:t>Session Identifiers Should Not be Guessable</a:t>
            </a:r>
          </a:p>
          <a:p>
            <a:pPr>
              <a:lnSpc>
                <a:spcPct val="90000"/>
              </a:lnSpc>
            </a:pPr>
            <a:endParaRPr lang="en-US" altLang="en-US" dirty="0"/>
          </a:p>
          <a:p>
            <a:pPr>
              <a:lnSpc>
                <a:spcPct val="90000"/>
              </a:lnSpc>
            </a:pPr>
            <a:r>
              <a:rPr lang="en-US" altLang="en-US" dirty="0"/>
              <a:t>Session Identifiers Should Be Independent</a:t>
            </a:r>
          </a:p>
          <a:p>
            <a:pPr>
              <a:lnSpc>
                <a:spcPct val="90000"/>
              </a:lnSpc>
            </a:pPr>
            <a:endParaRPr lang="en-US" altLang="en-US" dirty="0"/>
          </a:p>
          <a:p>
            <a:pPr>
              <a:lnSpc>
                <a:spcPct val="90000"/>
              </a:lnSpc>
            </a:pPr>
            <a:r>
              <a:rPr lang="en-US" altLang="en-US" dirty="0"/>
              <a:t>Session Identifiers Should be Mapped with Client-Side Connections</a:t>
            </a:r>
          </a:p>
        </p:txBody>
      </p:sp>
    </p:spTree>
    <p:extLst>
      <p:ext uri="{BB962C8B-B14F-4D97-AF65-F5344CB8AC3E}">
        <p14:creationId xmlns:p14="http://schemas.microsoft.com/office/powerpoint/2010/main" val="23389111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4104B37D-6CC2-DB41-81E7-2BCD66AA9D6B}"/>
              </a:ext>
            </a:extLst>
          </p:cNvPr>
          <p:cNvSpPr>
            <a:spLocks noGrp="1" noChangeArrowheads="1"/>
          </p:cNvSpPr>
          <p:nvPr>
            <p:ph type="title"/>
          </p:nvPr>
        </p:nvSpPr>
        <p:spPr>
          <a:xfrm>
            <a:off x="838200" y="69850"/>
            <a:ext cx="10204255" cy="937943"/>
          </a:xfrm>
        </p:spPr>
        <p:txBody>
          <a:bodyPr>
            <a:normAutofit/>
          </a:bodyPr>
          <a:lstStyle/>
          <a:p>
            <a:r>
              <a:rPr lang="en-US" altLang="en-US" dirty="0"/>
              <a:t>IP Address and MAC Address Analogy</a:t>
            </a:r>
          </a:p>
        </p:txBody>
      </p:sp>
      <p:sp>
        <p:nvSpPr>
          <p:cNvPr id="11267" name="Rectangle 3">
            <a:extLst>
              <a:ext uri="{FF2B5EF4-FFF2-40B4-BE49-F238E27FC236}">
                <a16:creationId xmlns:a16="http://schemas.microsoft.com/office/drawing/2014/main" id="{0B2ECF8D-BED7-4842-A3B9-D9878807D931}"/>
              </a:ext>
            </a:extLst>
          </p:cNvPr>
          <p:cNvSpPr>
            <a:spLocks noGrp="1" noChangeArrowheads="1"/>
          </p:cNvSpPr>
          <p:nvPr>
            <p:ph type="body" idx="1"/>
          </p:nvPr>
        </p:nvSpPr>
        <p:spPr>
          <a:xfrm>
            <a:off x="838200" y="1645743"/>
            <a:ext cx="10515600" cy="4351338"/>
          </a:xfrm>
        </p:spPr>
        <p:txBody>
          <a:bodyPr>
            <a:normAutofit fontScale="92500" lnSpcReduction="10000"/>
          </a:bodyPr>
          <a:lstStyle/>
          <a:p>
            <a:r>
              <a:rPr lang="en-US" altLang="en-US" dirty="0"/>
              <a:t>IP address</a:t>
            </a:r>
          </a:p>
          <a:p>
            <a:pPr lvl="1"/>
            <a:r>
              <a:rPr lang="en-US" altLang="en-US" dirty="0"/>
              <a:t>To guide delivery to destination host across the Internet (across multiple networks)</a:t>
            </a:r>
          </a:p>
          <a:p>
            <a:r>
              <a:rPr lang="en-US" altLang="en-US" dirty="0"/>
              <a:t>MAC Address</a:t>
            </a:r>
          </a:p>
          <a:p>
            <a:pPr lvl="1"/>
            <a:r>
              <a:rPr lang="en-US" altLang="en-US" dirty="0"/>
              <a:t>To guide delivery between two hosts, two routers, and a host and router within a single subnet</a:t>
            </a:r>
          </a:p>
          <a:p>
            <a:pPr lvl="1"/>
            <a:r>
              <a:rPr lang="en-US" altLang="en-US" dirty="0"/>
              <a:t>Same LAN, Frame Relay network, etc.</a:t>
            </a:r>
          </a:p>
          <a:p>
            <a:endParaRPr lang="en-US" altLang="en-US" dirty="0"/>
          </a:p>
          <a:p>
            <a:r>
              <a:rPr lang="en-US" altLang="en-US" dirty="0"/>
              <a:t>In company, each person has a company-wide ID number (like IP address)</a:t>
            </a:r>
          </a:p>
          <a:p>
            <a:r>
              <a:rPr lang="en-US" altLang="en-US" dirty="0"/>
              <a:t>In company, person also has a local office number in a building</a:t>
            </a:r>
          </a:p>
          <a:p>
            <a:r>
              <a:rPr lang="en-US" altLang="en-US" dirty="0"/>
              <a:t>Paychecks are made out to ID numbers</a:t>
            </a:r>
          </a:p>
          <a:p>
            <a:r>
              <a:rPr lang="en-US" altLang="en-US" dirty="0"/>
              <a:t>For delivery, also need to know office number</a:t>
            </a:r>
          </a:p>
        </p:txBody>
      </p:sp>
    </p:spTree>
    <p:extLst>
      <p:ext uri="{BB962C8B-B14F-4D97-AF65-F5344CB8AC3E}">
        <p14:creationId xmlns:p14="http://schemas.microsoft.com/office/powerpoint/2010/main" val="1680805667"/>
      </p:ext>
    </p:extLst>
  </p:cSld>
  <p:clrMapOvr>
    <a:masterClrMapping/>
  </p:clrMapOvr>
  <p:transition advTm="21889"/>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28D3171A-9681-1B44-8D9D-2965E29A37DB}"/>
              </a:ext>
            </a:extLst>
          </p:cNvPr>
          <p:cNvSpPr>
            <a:spLocks noGrp="1" noChangeArrowheads="1"/>
          </p:cNvSpPr>
          <p:nvPr>
            <p:ph type="title"/>
          </p:nvPr>
        </p:nvSpPr>
        <p:spPr>
          <a:xfrm>
            <a:off x="989807" y="242897"/>
            <a:ext cx="7772400" cy="609600"/>
          </a:xfrm>
        </p:spPr>
        <p:txBody>
          <a:bodyPr>
            <a:noAutofit/>
          </a:bodyPr>
          <a:lstStyle/>
          <a:p>
            <a:r>
              <a:rPr lang="en-US" altLang="en-US" dirty="0"/>
              <a:t>Address Resolution</a:t>
            </a:r>
          </a:p>
        </p:txBody>
      </p:sp>
      <p:sp>
        <p:nvSpPr>
          <p:cNvPr id="13315" name="Rectangle 3">
            <a:extLst>
              <a:ext uri="{FF2B5EF4-FFF2-40B4-BE49-F238E27FC236}">
                <a16:creationId xmlns:a16="http://schemas.microsoft.com/office/drawing/2014/main" id="{C866655B-3C61-BE42-8285-C60819786ED0}"/>
              </a:ext>
            </a:extLst>
          </p:cNvPr>
          <p:cNvSpPr>
            <a:spLocks noGrp="1" noChangeArrowheads="1"/>
          </p:cNvSpPr>
          <p:nvPr>
            <p:ph type="body" idx="1"/>
          </p:nvPr>
        </p:nvSpPr>
        <p:spPr>
          <a:xfrm>
            <a:off x="989807" y="1295401"/>
            <a:ext cx="7285037" cy="4724400"/>
          </a:xfrm>
        </p:spPr>
        <p:txBody>
          <a:bodyPr/>
          <a:lstStyle/>
          <a:p>
            <a:r>
              <a:rPr lang="en-US" altLang="en-US" dirty="0"/>
              <a:t>Problem: </a:t>
            </a:r>
            <a:r>
              <a:rPr lang="en-US" dirty="0"/>
              <a:t>Given an IP address find the MAC address</a:t>
            </a:r>
            <a:endParaRPr lang="en-US" altLang="en-US" dirty="0"/>
          </a:p>
          <a:p>
            <a:pPr lvl="1">
              <a:spcBef>
                <a:spcPct val="60000"/>
              </a:spcBef>
            </a:pPr>
            <a:r>
              <a:rPr lang="en-US" altLang="en-US" dirty="0"/>
              <a:t>Router knows that destination host is on its subnet based on the IP address of an arriving packet</a:t>
            </a:r>
          </a:p>
          <a:p>
            <a:pPr lvl="1">
              <a:spcBef>
                <a:spcPct val="60000"/>
              </a:spcBef>
            </a:pPr>
            <a:r>
              <a:rPr lang="en-US" altLang="en-US" dirty="0"/>
              <a:t>Does not know the destination host’s MAC address, </a:t>
            </a:r>
            <a:r>
              <a:rPr lang="en-US" altLang="en-US" i="1" dirty="0"/>
              <a:t>so cannot deliver the packet across the subnet</a:t>
            </a:r>
          </a:p>
        </p:txBody>
      </p:sp>
      <p:sp>
        <p:nvSpPr>
          <p:cNvPr id="13316" name="Oval 4">
            <a:extLst>
              <a:ext uri="{FF2B5EF4-FFF2-40B4-BE49-F238E27FC236}">
                <a16:creationId xmlns:a16="http://schemas.microsoft.com/office/drawing/2014/main" id="{FABA7021-8866-4041-B4AE-4980906F030E}"/>
              </a:ext>
            </a:extLst>
          </p:cNvPr>
          <p:cNvSpPr>
            <a:spLocks noChangeArrowheads="1"/>
          </p:cNvSpPr>
          <p:nvPr/>
        </p:nvSpPr>
        <p:spPr bwMode="auto">
          <a:xfrm>
            <a:off x="2989261" y="5160166"/>
            <a:ext cx="2971800" cy="914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a:latin typeface="Arial" panose="020B0604020202020204" pitchFamily="34" charset="0"/>
              </a:rPr>
              <a:t>Subnet</a:t>
            </a:r>
          </a:p>
        </p:txBody>
      </p:sp>
      <p:pic>
        <p:nvPicPr>
          <p:cNvPr id="13317" name="Picture 5">
            <a:extLst>
              <a:ext uri="{FF2B5EF4-FFF2-40B4-BE49-F238E27FC236}">
                <a16:creationId xmlns:a16="http://schemas.microsoft.com/office/drawing/2014/main" id="{F58FA7AB-3CCD-264D-A9E3-D8243C9912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3461" y="5236366"/>
            <a:ext cx="896938" cy="642938"/>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a:extLst>
              <a:ext uri="{FF2B5EF4-FFF2-40B4-BE49-F238E27FC236}">
                <a16:creationId xmlns:a16="http://schemas.microsoft.com/office/drawing/2014/main" id="{CB439886-0949-AE40-BCCC-7A510CAE51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2462" y="4931567"/>
            <a:ext cx="727075" cy="1262063"/>
          </a:xfrm>
          <a:prstGeom prst="rect">
            <a:avLst/>
          </a:prstGeom>
          <a:noFill/>
          <a:extLst>
            <a:ext uri="{909E8E84-426E-40DD-AFC4-6F175D3DCCD1}">
              <a14:hiddenFill xmlns:a14="http://schemas.microsoft.com/office/drawing/2010/main">
                <a:solidFill>
                  <a:srgbClr val="FFFFFF"/>
                </a:solidFill>
              </a14:hiddenFill>
            </a:ext>
          </a:extLst>
        </p:spPr>
      </p:pic>
      <p:sp>
        <p:nvSpPr>
          <p:cNvPr id="13319" name="Text Box 7">
            <a:extLst>
              <a:ext uri="{FF2B5EF4-FFF2-40B4-BE49-F238E27FC236}">
                <a16:creationId xmlns:a16="http://schemas.microsoft.com/office/drawing/2014/main" id="{A240FA35-9D60-6D4D-8347-B00C83A7BD84}"/>
              </a:ext>
            </a:extLst>
          </p:cNvPr>
          <p:cNvSpPr txBox="1">
            <a:spLocks noChangeArrowheads="1"/>
          </p:cNvSpPr>
          <p:nvPr/>
        </p:nvSpPr>
        <p:spPr bwMode="auto">
          <a:xfrm>
            <a:off x="6654554" y="5007766"/>
            <a:ext cx="16594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a:latin typeface="Arial" panose="020B0604020202020204" pitchFamily="34" charset="0"/>
              </a:rPr>
              <a:t>128.171.17.13</a:t>
            </a:r>
          </a:p>
        </p:txBody>
      </p:sp>
      <p:sp>
        <p:nvSpPr>
          <p:cNvPr id="13320" name="Text Box 8">
            <a:extLst>
              <a:ext uri="{FF2B5EF4-FFF2-40B4-BE49-F238E27FC236}">
                <a16:creationId xmlns:a16="http://schemas.microsoft.com/office/drawing/2014/main" id="{56DF7888-16D6-9845-81CC-2DF04F5D2799}"/>
              </a:ext>
            </a:extLst>
          </p:cNvPr>
          <p:cNvSpPr txBox="1">
            <a:spLocks noChangeArrowheads="1"/>
          </p:cNvSpPr>
          <p:nvPr/>
        </p:nvSpPr>
        <p:spPr bwMode="auto">
          <a:xfrm>
            <a:off x="6478587" y="5580854"/>
            <a:ext cx="17107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dirty="0">
                <a:latin typeface="Arial" panose="020B0604020202020204" pitchFamily="34" charset="0"/>
              </a:rPr>
              <a:t>MAC address?</a:t>
            </a:r>
          </a:p>
        </p:txBody>
      </p:sp>
      <p:sp>
        <p:nvSpPr>
          <p:cNvPr id="13321" name="Text Box 9">
            <a:extLst>
              <a:ext uri="{FF2B5EF4-FFF2-40B4-BE49-F238E27FC236}">
                <a16:creationId xmlns:a16="http://schemas.microsoft.com/office/drawing/2014/main" id="{B24D5C7C-AFFA-9543-92E3-1EE58EEB49D6}"/>
              </a:ext>
            </a:extLst>
          </p:cNvPr>
          <p:cNvSpPr txBox="1">
            <a:spLocks noChangeArrowheads="1"/>
          </p:cNvSpPr>
          <p:nvPr/>
        </p:nvSpPr>
        <p:spPr bwMode="auto">
          <a:xfrm>
            <a:off x="4007425" y="4702966"/>
            <a:ext cx="18774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hangingPunct="0"/>
            <a:r>
              <a:rPr lang="en-US" altLang="en-US">
                <a:latin typeface="Arial" panose="020B0604020202020204" pitchFamily="34" charset="0"/>
              </a:rPr>
              <a:t>Destination Host</a:t>
            </a:r>
          </a:p>
        </p:txBody>
      </p:sp>
    </p:spTree>
    <p:extLst>
      <p:ext uri="{BB962C8B-B14F-4D97-AF65-F5344CB8AC3E}">
        <p14:creationId xmlns:p14="http://schemas.microsoft.com/office/powerpoint/2010/main" val="2038368595"/>
      </p:ext>
    </p:extLst>
  </p:cSld>
  <p:clrMapOvr>
    <a:masterClrMapping/>
  </p:clrMapOvr>
  <p:transition advTm="19627"/>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9E826670-D67E-2F4C-8210-C27BEE5E9CD6}"/>
              </a:ext>
            </a:extLst>
          </p:cNvPr>
          <p:cNvSpPr>
            <a:spLocks noGrp="1" noChangeArrowheads="1"/>
          </p:cNvSpPr>
          <p:nvPr>
            <p:ph type="title"/>
          </p:nvPr>
        </p:nvSpPr>
        <p:spPr>
          <a:xfrm>
            <a:off x="903745" y="-35369"/>
            <a:ext cx="8350587" cy="1143000"/>
          </a:xfrm>
        </p:spPr>
        <p:txBody>
          <a:bodyPr>
            <a:normAutofit/>
          </a:bodyPr>
          <a:lstStyle/>
          <a:p>
            <a:r>
              <a:rPr lang="en-US" altLang="en-US" dirty="0"/>
              <a:t>Address Resolution Protocol (ARP)</a:t>
            </a:r>
          </a:p>
        </p:txBody>
      </p:sp>
      <p:sp>
        <p:nvSpPr>
          <p:cNvPr id="15363" name="Rectangle 3">
            <a:extLst>
              <a:ext uri="{FF2B5EF4-FFF2-40B4-BE49-F238E27FC236}">
                <a16:creationId xmlns:a16="http://schemas.microsoft.com/office/drawing/2014/main" id="{78A6BA33-B1CB-A241-9AA8-31194AE5895D}"/>
              </a:ext>
            </a:extLst>
          </p:cNvPr>
          <p:cNvSpPr>
            <a:spLocks noGrp="1" noChangeArrowheads="1"/>
          </p:cNvSpPr>
          <p:nvPr>
            <p:ph type="body" idx="1"/>
          </p:nvPr>
        </p:nvSpPr>
        <p:spPr>
          <a:xfrm>
            <a:off x="968044" y="1407824"/>
            <a:ext cx="8854150" cy="4343400"/>
          </a:xfrm>
        </p:spPr>
        <p:txBody>
          <a:bodyPr/>
          <a:lstStyle/>
          <a:p>
            <a:r>
              <a:rPr lang="en-US" altLang="en-US" dirty="0"/>
              <a:t>Router creates an ARP Request message to be sent to all hosts on the subnet.</a:t>
            </a:r>
          </a:p>
          <a:p>
            <a:pPr lvl="1">
              <a:spcBef>
                <a:spcPct val="50000"/>
              </a:spcBef>
            </a:pPr>
            <a:r>
              <a:rPr lang="en-US" altLang="en-US" dirty="0"/>
              <a:t>Address resolution protocol message asks “Who has IP address 128.171.17.13?”</a:t>
            </a:r>
          </a:p>
          <a:p>
            <a:pPr lvl="1">
              <a:spcBef>
                <a:spcPct val="50000"/>
              </a:spcBef>
            </a:pPr>
            <a:r>
              <a:rPr lang="en-US" altLang="en-US" dirty="0"/>
              <a:t>Passes ARP request to data link layer process for delivery</a:t>
            </a:r>
          </a:p>
        </p:txBody>
      </p:sp>
      <p:sp>
        <p:nvSpPr>
          <p:cNvPr id="15364" name="Oval 4">
            <a:extLst>
              <a:ext uri="{FF2B5EF4-FFF2-40B4-BE49-F238E27FC236}">
                <a16:creationId xmlns:a16="http://schemas.microsoft.com/office/drawing/2014/main" id="{B672FD0D-53BB-8841-975B-121C4E29C0E5}"/>
              </a:ext>
            </a:extLst>
          </p:cNvPr>
          <p:cNvSpPr>
            <a:spLocks noChangeArrowheads="1"/>
          </p:cNvSpPr>
          <p:nvPr/>
        </p:nvSpPr>
        <p:spPr bwMode="auto">
          <a:xfrm>
            <a:off x="5430044" y="4729397"/>
            <a:ext cx="2971800" cy="914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a:latin typeface="Arial" panose="020B0604020202020204" pitchFamily="34" charset="0"/>
              </a:rPr>
              <a:t>Subnet</a:t>
            </a:r>
          </a:p>
        </p:txBody>
      </p:sp>
      <p:pic>
        <p:nvPicPr>
          <p:cNvPr id="15365" name="Picture 5">
            <a:extLst>
              <a:ext uri="{FF2B5EF4-FFF2-40B4-BE49-F238E27FC236}">
                <a16:creationId xmlns:a16="http://schemas.microsoft.com/office/drawing/2014/main" id="{9ACA79D2-F362-9C4A-B06C-2DCF5AD315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4244" y="4805597"/>
            <a:ext cx="896938" cy="642938"/>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a:extLst>
              <a:ext uri="{FF2B5EF4-FFF2-40B4-BE49-F238E27FC236}">
                <a16:creationId xmlns:a16="http://schemas.microsoft.com/office/drawing/2014/main" id="{1656E9E5-EE9F-B044-B75B-F4496FDA22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7320" y="5034198"/>
            <a:ext cx="595313" cy="1033463"/>
          </a:xfrm>
          <a:prstGeom prst="rect">
            <a:avLst/>
          </a:prstGeom>
          <a:noFill/>
          <a:extLst>
            <a:ext uri="{909E8E84-426E-40DD-AFC4-6F175D3DCCD1}">
              <a14:hiddenFill xmlns:a14="http://schemas.microsoft.com/office/drawing/2010/main">
                <a:solidFill>
                  <a:srgbClr val="FFFFFF"/>
                </a:solidFill>
              </a14:hiddenFill>
            </a:ext>
          </a:extLst>
        </p:spPr>
      </p:pic>
      <p:pic>
        <p:nvPicPr>
          <p:cNvPr id="15367" name="Picture 7">
            <a:extLst>
              <a:ext uri="{FF2B5EF4-FFF2-40B4-BE49-F238E27FC236}">
                <a16:creationId xmlns:a16="http://schemas.microsoft.com/office/drawing/2014/main" id="{C1589AF9-F222-3549-AB44-E1346DD5C0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3920" y="4043598"/>
            <a:ext cx="595313" cy="1033463"/>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a:extLst>
              <a:ext uri="{FF2B5EF4-FFF2-40B4-BE49-F238E27FC236}">
                <a16:creationId xmlns:a16="http://schemas.microsoft.com/office/drawing/2014/main" id="{43D4FFE7-7007-DF4F-AE8C-3844656FA9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9920" y="5110398"/>
            <a:ext cx="595313" cy="1033463"/>
          </a:xfrm>
          <a:prstGeom prst="rect">
            <a:avLst/>
          </a:prstGeom>
          <a:noFill/>
          <a:extLst>
            <a:ext uri="{909E8E84-426E-40DD-AFC4-6F175D3DCCD1}">
              <a14:hiddenFill xmlns:a14="http://schemas.microsoft.com/office/drawing/2010/main">
                <a:solidFill>
                  <a:srgbClr val="FFFFFF"/>
                </a:solidFill>
              </a14:hiddenFill>
            </a:ext>
          </a:extLst>
        </p:spPr>
      </p:pic>
      <p:sp>
        <p:nvSpPr>
          <p:cNvPr id="15369" name="Line 9">
            <a:extLst>
              <a:ext uri="{FF2B5EF4-FFF2-40B4-BE49-F238E27FC236}">
                <a16:creationId xmlns:a16="http://schemas.microsoft.com/office/drawing/2014/main" id="{10C7B122-EF63-024C-B4A9-EB9936392005}"/>
              </a:ext>
            </a:extLst>
          </p:cNvPr>
          <p:cNvSpPr>
            <a:spLocks noChangeShapeType="1"/>
          </p:cNvSpPr>
          <p:nvPr/>
        </p:nvSpPr>
        <p:spPr bwMode="auto">
          <a:xfrm flipV="1">
            <a:off x="5623719" y="4576997"/>
            <a:ext cx="1524000" cy="304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0" name="Line 10">
            <a:extLst>
              <a:ext uri="{FF2B5EF4-FFF2-40B4-BE49-F238E27FC236}">
                <a16:creationId xmlns:a16="http://schemas.microsoft.com/office/drawing/2014/main" id="{98B8ADD3-57B9-4243-91FD-02A69EE26481}"/>
              </a:ext>
            </a:extLst>
          </p:cNvPr>
          <p:cNvSpPr>
            <a:spLocks noChangeShapeType="1"/>
          </p:cNvSpPr>
          <p:nvPr/>
        </p:nvSpPr>
        <p:spPr bwMode="auto">
          <a:xfrm>
            <a:off x="5395119" y="5491397"/>
            <a:ext cx="228600" cy="152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1" name="Line 11">
            <a:extLst>
              <a:ext uri="{FF2B5EF4-FFF2-40B4-BE49-F238E27FC236}">
                <a16:creationId xmlns:a16="http://schemas.microsoft.com/office/drawing/2014/main" id="{EE2C4555-F707-794A-A4DF-F7D364E9EE4D}"/>
              </a:ext>
            </a:extLst>
          </p:cNvPr>
          <p:cNvSpPr>
            <a:spLocks noChangeShapeType="1"/>
          </p:cNvSpPr>
          <p:nvPr/>
        </p:nvSpPr>
        <p:spPr bwMode="auto">
          <a:xfrm>
            <a:off x="5776119" y="5110397"/>
            <a:ext cx="1828800" cy="304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2" name="Text Box 12">
            <a:extLst>
              <a:ext uri="{FF2B5EF4-FFF2-40B4-BE49-F238E27FC236}">
                <a16:creationId xmlns:a16="http://schemas.microsoft.com/office/drawing/2014/main" id="{1AB4EF7D-BC43-D744-A4FD-A70B60B3CB24}"/>
              </a:ext>
            </a:extLst>
          </p:cNvPr>
          <p:cNvSpPr txBox="1">
            <a:spLocks noChangeArrowheads="1"/>
          </p:cNvSpPr>
          <p:nvPr/>
        </p:nvSpPr>
        <p:spPr bwMode="auto">
          <a:xfrm>
            <a:off x="3523286" y="5491397"/>
            <a:ext cx="157831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a:latin typeface="Arial" panose="020B0604020202020204" pitchFamily="34" charset="0"/>
              </a:rPr>
              <a:t>ARP Request</a:t>
            </a:r>
          </a:p>
        </p:txBody>
      </p:sp>
    </p:spTree>
    <p:extLst>
      <p:ext uri="{BB962C8B-B14F-4D97-AF65-F5344CB8AC3E}">
        <p14:creationId xmlns:p14="http://schemas.microsoft.com/office/powerpoint/2010/main" val="184839502"/>
      </p:ext>
    </p:extLst>
  </p:cSld>
  <p:clrMapOvr>
    <a:masterClrMapping/>
  </p:clrMapOvr>
  <p:transition advTm="27249"/>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EEC4DFDC-A6DD-D549-9B8C-C8C6EE76C95C}"/>
              </a:ext>
            </a:extLst>
          </p:cNvPr>
          <p:cNvSpPr>
            <a:spLocks noGrp="1" noChangeArrowheads="1"/>
          </p:cNvSpPr>
          <p:nvPr>
            <p:ph type="title"/>
          </p:nvPr>
        </p:nvSpPr>
        <p:spPr>
          <a:xfrm>
            <a:off x="950862" y="-26707"/>
            <a:ext cx="8140725" cy="1143000"/>
          </a:xfrm>
        </p:spPr>
        <p:txBody>
          <a:bodyPr>
            <a:normAutofit/>
          </a:bodyPr>
          <a:lstStyle/>
          <a:p>
            <a:r>
              <a:rPr lang="en-US" altLang="en-US" dirty="0"/>
              <a:t>Address Resolution Protocol (ARP)</a:t>
            </a:r>
          </a:p>
        </p:txBody>
      </p:sp>
      <p:sp>
        <p:nvSpPr>
          <p:cNvPr id="17411" name="Rectangle 3">
            <a:extLst>
              <a:ext uri="{FF2B5EF4-FFF2-40B4-BE49-F238E27FC236}">
                <a16:creationId xmlns:a16="http://schemas.microsoft.com/office/drawing/2014/main" id="{95603C9D-97D9-A44F-A54F-ED6D93D2E756}"/>
              </a:ext>
            </a:extLst>
          </p:cNvPr>
          <p:cNvSpPr>
            <a:spLocks noGrp="1" noChangeArrowheads="1"/>
          </p:cNvSpPr>
          <p:nvPr>
            <p:ph type="body" idx="1"/>
          </p:nvPr>
        </p:nvSpPr>
        <p:spPr>
          <a:xfrm>
            <a:off x="815951" y="1236427"/>
            <a:ext cx="10036928" cy="4343400"/>
          </a:xfrm>
        </p:spPr>
        <p:txBody>
          <a:bodyPr/>
          <a:lstStyle/>
          <a:p>
            <a:r>
              <a:rPr lang="en-US" altLang="en-US" dirty="0"/>
              <a:t>Data link process of router broadcasts the ARP Request message to all hosts on the subnet.</a:t>
            </a:r>
          </a:p>
          <a:p>
            <a:r>
              <a:rPr lang="en-US" altLang="en-US" dirty="0"/>
              <a:t>Host with IP address 128.171.17.13 responds</a:t>
            </a:r>
          </a:p>
          <a:p>
            <a:pPr lvl="1"/>
            <a:r>
              <a:rPr lang="en-US" altLang="en-US" dirty="0"/>
              <a:t>Internet process creates an ARP response message</a:t>
            </a:r>
          </a:p>
          <a:p>
            <a:pPr lvl="1"/>
            <a:r>
              <a:rPr lang="en-US" altLang="en-US" dirty="0"/>
              <a:t>Contains the destination host’s subnet address (48-bit MAC address on a LAN)</a:t>
            </a:r>
          </a:p>
          <a:p>
            <a:r>
              <a:rPr lang="en-US" altLang="en-US" dirty="0"/>
              <a:t>Router delivers the IP packet to the destination host</a:t>
            </a:r>
          </a:p>
          <a:p>
            <a:endParaRPr lang="en-US" altLang="en-US" dirty="0"/>
          </a:p>
        </p:txBody>
      </p:sp>
      <p:sp>
        <p:nvSpPr>
          <p:cNvPr id="15" name="Oval 4">
            <a:extLst>
              <a:ext uri="{FF2B5EF4-FFF2-40B4-BE49-F238E27FC236}">
                <a16:creationId xmlns:a16="http://schemas.microsoft.com/office/drawing/2014/main" id="{AAC17F49-C53A-1A4E-9474-D77F45ADB1B3}"/>
              </a:ext>
            </a:extLst>
          </p:cNvPr>
          <p:cNvSpPr>
            <a:spLocks noChangeArrowheads="1"/>
          </p:cNvSpPr>
          <p:nvPr/>
        </p:nvSpPr>
        <p:spPr bwMode="auto">
          <a:xfrm>
            <a:off x="7162800" y="5029200"/>
            <a:ext cx="2971800" cy="914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a:latin typeface="Arial" panose="020B0604020202020204" pitchFamily="34" charset="0"/>
              </a:rPr>
              <a:t>Subnet</a:t>
            </a:r>
          </a:p>
        </p:txBody>
      </p:sp>
      <p:pic>
        <p:nvPicPr>
          <p:cNvPr id="16" name="Picture 5">
            <a:extLst>
              <a:ext uri="{FF2B5EF4-FFF2-40B4-BE49-F238E27FC236}">
                <a16:creationId xmlns:a16="http://schemas.microsoft.com/office/drawing/2014/main" id="{D1712D94-9414-4E4E-B941-8F0620DC2A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5105400"/>
            <a:ext cx="896938" cy="64293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a:extLst>
              <a:ext uri="{FF2B5EF4-FFF2-40B4-BE49-F238E27FC236}">
                <a16:creationId xmlns:a16="http://schemas.microsoft.com/office/drawing/2014/main" id="{AB09634F-8A05-EB4B-92F3-0FD08B3A52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90076" y="5334001"/>
            <a:ext cx="595313" cy="103346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7">
            <a:extLst>
              <a:ext uri="{FF2B5EF4-FFF2-40B4-BE49-F238E27FC236}">
                <a16:creationId xmlns:a16="http://schemas.microsoft.com/office/drawing/2014/main" id="{C2AFDE9B-413C-7E44-8832-8685EAD1AE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6676" y="4343401"/>
            <a:ext cx="595313" cy="103346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a:extLst>
              <a:ext uri="{FF2B5EF4-FFF2-40B4-BE49-F238E27FC236}">
                <a16:creationId xmlns:a16="http://schemas.microsoft.com/office/drawing/2014/main" id="{D55547D5-8529-F241-AD3B-DEF1835B2B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2676" y="5410201"/>
            <a:ext cx="595313" cy="1033463"/>
          </a:xfrm>
          <a:prstGeom prst="rect">
            <a:avLst/>
          </a:prstGeom>
          <a:noFill/>
          <a:extLst>
            <a:ext uri="{909E8E84-426E-40DD-AFC4-6F175D3DCCD1}">
              <a14:hiddenFill xmlns:a14="http://schemas.microsoft.com/office/drawing/2010/main">
                <a:solidFill>
                  <a:srgbClr val="FFFFFF"/>
                </a:solidFill>
              </a14:hiddenFill>
            </a:ext>
          </a:extLst>
        </p:spPr>
      </p:pic>
      <p:sp>
        <p:nvSpPr>
          <p:cNvPr id="20" name="Line 9">
            <a:extLst>
              <a:ext uri="{FF2B5EF4-FFF2-40B4-BE49-F238E27FC236}">
                <a16:creationId xmlns:a16="http://schemas.microsoft.com/office/drawing/2014/main" id="{29A6CBCE-C3C3-0144-A7CA-A8CA98665445}"/>
              </a:ext>
            </a:extLst>
          </p:cNvPr>
          <p:cNvSpPr>
            <a:spLocks noChangeShapeType="1"/>
          </p:cNvSpPr>
          <p:nvPr/>
        </p:nvSpPr>
        <p:spPr bwMode="auto">
          <a:xfrm flipV="1">
            <a:off x="7356475" y="4800600"/>
            <a:ext cx="1524000" cy="30480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Text Box 10">
            <a:extLst>
              <a:ext uri="{FF2B5EF4-FFF2-40B4-BE49-F238E27FC236}">
                <a16:creationId xmlns:a16="http://schemas.microsoft.com/office/drawing/2014/main" id="{38F07F6E-E413-CD46-8CA6-8B15B96C0AED}"/>
              </a:ext>
            </a:extLst>
          </p:cNvPr>
          <p:cNvSpPr txBox="1">
            <a:spLocks noChangeArrowheads="1"/>
          </p:cNvSpPr>
          <p:nvPr/>
        </p:nvSpPr>
        <p:spPr bwMode="auto">
          <a:xfrm>
            <a:off x="6444212" y="4495800"/>
            <a:ext cx="175785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a:latin typeface="Arial" panose="020B0604020202020204" pitchFamily="34" charset="0"/>
              </a:rPr>
              <a:t>ARP Response</a:t>
            </a:r>
          </a:p>
        </p:txBody>
      </p:sp>
    </p:spTree>
    <p:extLst>
      <p:ext uri="{BB962C8B-B14F-4D97-AF65-F5344CB8AC3E}">
        <p14:creationId xmlns:p14="http://schemas.microsoft.com/office/powerpoint/2010/main" val="3172406721"/>
      </p:ext>
    </p:extLst>
  </p:cSld>
  <p:clrMapOvr>
    <a:masterClrMapping/>
  </p:clrMapOvr>
  <p:transition advTm="16263"/>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id="{DA16B941-D512-214C-8632-6D645F2629E4}"/>
              </a:ext>
            </a:extLst>
          </p:cNvPr>
          <p:cNvSpPr>
            <a:spLocks noGrp="1" noChangeArrowheads="1"/>
          </p:cNvSpPr>
          <p:nvPr>
            <p:ph type="title"/>
          </p:nvPr>
        </p:nvSpPr>
        <p:spPr>
          <a:xfrm>
            <a:off x="873125" y="69852"/>
            <a:ext cx="8191500" cy="901700"/>
          </a:xfrm>
        </p:spPr>
        <p:txBody>
          <a:bodyPr>
            <a:normAutofit/>
          </a:bodyPr>
          <a:lstStyle/>
          <a:p>
            <a:r>
              <a:rPr lang="en-US" altLang="zh-CN" dirty="0">
                <a:ea typeface="宋体" panose="02010600030101010101" pitchFamily="2" charset="-122"/>
              </a:rPr>
              <a:t>ARP: Address Resolution Protocol</a:t>
            </a:r>
          </a:p>
        </p:txBody>
      </p:sp>
      <p:sp>
        <p:nvSpPr>
          <p:cNvPr id="399364" name="Rectangle 4">
            <a:extLst>
              <a:ext uri="{FF2B5EF4-FFF2-40B4-BE49-F238E27FC236}">
                <a16:creationId xmlns:a16="http://schemas.microsoft.com/office/drawing/2014/main" id="{4EC2ACB7-A939-4447-9D02-FDAB1BCB6882}"/>
              </a:ext>
            </a:extLst>
          </p:cNvPr>
          <p:cNvSpPr>
            <a:spLocks noGrp="1" noChangeArrowheads="1"/>
          </p:cNvSpPr>
          <p:nvPr>
            <p:ph type="body" idx="1"/>
          </p:nvPr>
        </p:nvSpPr>
        <p:spPr>
          <a:xfrm>
            <a:off x="7362905" y="4346695"/>
            <a:ext cx="3990975" cy="2470151"/>
          </a:xfrm>
        </p:spPr>
        <p:txBody>
          <a:bodyPr>
            <a:normAutofit fontScale="92500"/>
          </a:bodyPr>
          <a:lstStyle/>
          <a:p>
            <a:r>
              <a:rPr lang="en-US" altLang="zh-CN" dirty="0">
                <a:ea typeface="宋体" panose="02010600030101010101" pitchFamily="2" charset="-122"/>
              </a:rPr>
              <a:t>Each IP node (Host, Router) on LAN has  </a:t>
            </a:r>
            <a:r>
              <a:rPr lang="en-US" altLang="zh-CN" dirty="0">
                <a:solidFill>
                  <a:srgbClr val="FF0000"/>
                </a:solidFill>
                <a:ea typeface="宋体" panose="02010600030101010101" pitchFamily="2" charset="-122"/>
              </a:rPr>
              <a:t>ARP </a:t>
            </a:r>
            <a:r>
              <a:rPr lang="en-US" altLang="zh-CN" dirty="0">
                <a:ea typeface="宋体" panose="02010600030101010101" pitchFamily="2" charset="-122"/>
              </a:rPr>
              <a:t>table</a:t>
            </a:r>
          </a:p>
          <a:p>
            <a:r>
              <a:rPr lang="en-US" altLang="zh-CN" dirty="0">
                <a:ea typeface="宋体" panose="02010600030101010101" pitchFamily="2" charset="-122"/>
              </a:rPr>
              <a:t>ARP Table: IP/MAC address mappings for some LAN nodes</a:t>
            </a:r>
          </a:p>
          <a:p>
            <a:pPr>
              <a:buFont typeface="ZapfDingbats"/>
              <a:buNone/>
            </a:pPr>
            <a:r>
              <a:rPr lang="en-US" altLang="zh-CN" sz="1800" dirty="0">
                <a:ea typeface="宋体" panose="02010600030101010101" pitchFamily="2" charset="-122"/>
              </a:rPr>
              <a:t>    </a:t>
            </a:r>
            <a:endParaRPr lang="en-US" altLang="zh-CN" dirty="0">
              <a:ea typeface="宋体" panose="02010600030101010101" pitchFamily="2" charset="-122"/>
            </a:endParaRPr>
          </a:p>
        </p:txBody>
      </p:sp>
      <p:grpSp>
        <p:nvGrpSpPr>
          <p:cNvPr id="8197" name="Group 5">
            <a:extLst>
              <a:ext uri="{FF2B5EF4-FFF2-40B4-BE49-F238E27FC236}">
                <a16:creationId xmlns:a16="http://schemas.microsoft.com/office/drawing/2014/main" id="{FC9298CD-0EFB-3144-96E1-FB90B7C4CCBD}"/>
              </a:ext>
            </a:extLst>
          </p:cNvPr>
          <p:cNvGrpSpPr>
            <a:grpSpLocks/>
          </p:cNvGrpSpPr>
          <p:nvPr/>
        </p:nvGrpSpPr>
        <p:grpSpPr bwMode="auto">
          <a:xfrm>
            <a:off x="1447881" y="1481225"/>
            <a:ext cx="4343382" cy="1277937"/>
            <a:chOff x="297" y="3336"/>
            <a:chExt cx="2788" cy="805"/>
          </a:xfrm>
        </p:grpSpPr>
        <p:sp>
          <p:nvSpPr>
            <p:cNvPr id="8228" name="Text Box 6">
              <a:extLst>
                <a:ext uri="{FF2B5EF4-FFF2-40B4-BE49-F238E27FC236}">
                  <a16:creationId xmlns:a16="http://schemas.microsoft.com/office/drawing/2014/main" id="{1554AD7A-22E1-2342-AB43-01C7C862F3C6}"/>
                </a:ext>
              </a:extLst>
            </p:cNvPr>
            <p:cNvSpPr txBox="1">
              <a:spLocks noChangeArrowheads="1"/>
            </p:cNvSpPr>
            <p:nvPr/>
          </p:nvSpPr>
          <p:spPr bwMode="auto">
            <a:xfrm>
              <a:off x="390" y="3350"/>
              <a:ext cx="2499"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00279F"/>
                  </a:solidFill>
                  <a:latin typeface="Batang" panose="02030600000101010101" pitchFamily="18" charset="-127"/>
                </a:defRPr>
              </a:lvl1pPr>
              <a:lvl2pPr marL="742950" indent="-285750">
                <a:defRPr sz="2400" b="1">
                  <a:solidFill>
                    <a:srgbClr val="00279F"/>
                  </a:solidFill>
                  <a:latin typeface="Batang" panose="02030600000101010101" pitchFamily="18" charset="-127"/>
                </a:defRPr>
              </a:lvl2pPr>
              <a:lvl3pPr marL="1143000" indent="-228600">
                <a:defRPr sz="2400" b="1">
                  <a:solidFill>
                    <a:srgbClr val="00279F"/>
                  </a:solidFill>
                  <a:latin typeface="Batang" panose="02030600000101010101" pitchFamily="18" charset="-127"/>
                </a:defRPr>
              </a:lvl3pPr>
              <a:lvl4pPr marL="1600200" indent="-228600">
                <a:defRPr sz="2400" b="1">
                  <a:solidFill>
                    <a:srgbClr val="00279F"/>
                  </a:solidFill>
                  <a:latin typeface="Batang" panose="02030600000101010101" pitchFamily="18" charset="-127"/>
                </a:defRPr>
              </a:lvl4pPr>
              <a:lvl5pPr marL="2057400" indent="-228600">
                <a:defRPr sz="2400" b="1">
                  <a:solidFill>
                    <a:srgbClr val="00279F"/>
                  </a:solidFill>
                  <a:latin typeface="Batang" panose="02030600000101010101" pitchFamily="18" charset="-127"/>
                </a:defRPr>
              </a:lvl5pPr>
              <a:lvl6pPr marL="2514600" indent="-228600" algn="ctr" eaLnBrk="0" fontAlgn="base" hangingPunct="0">
                <a:spcBef>
                  <a:spcPct val="0"/>
                </a:spcBef>
                <a:spcAft>
                  <a:spcPct val="0"/>
                </a:spcAft>
                <a:defRPr sz="2400" b="1">
                  <a:solidFill>
                    <a:srgbClr val="00279F"/>
                  </a:solidFill>
                  <a:latin typeface="Batang" panose="02030600000101010101" pitchFamily="18" charset="-127"/>
                </a:defRPr>
              </a:lvl6pPr>
              <a:lvl7pPr marL="2971800" indent="-228600" algn="ctr" eaLnBrk="0" fontAlgn="base" hangingPunct="0">
                <a:spcBef>
                  <a:spcPct val="0"/>
                </a:spcBef>
                <a:spcAft>
                  <a:spcPct val="0"/>
                </a:spcAft>
                <a:defRPr sz="2400" b="1">
                  <a:solidFill>
                    <a:srgbClr val="00279F"/>
                  </a:solidFill>
                  <a:latin typeface="Batang" panose="02030600000101010101" pitchFamily="18" charset="-127"/>
                </a:defRPr>
              </a:lvl7pPr>
              <a:lvl8pPr marL="3429000" indent="-228600" algn="ctr" eaLnBrk="0" fontAlgn="base" hangingPunct="0">
                <a:spcBef>
                  <a:spcPct val="0"/>
                </a:spcBef>
                <a:spcAft>
                  <a:spcPct val="0"/>
                </a:spcAft>
                <a:defRPr sz="2400" b="1">
                  <a:solidFill>
                    <a:srgbClr val="00279F"/>
                  </a:solidFill>
                  <a:latin typeface="Batang" panose="02030600000101010101" pitchFamily="18" charset="-127"/>
                </a:defRPr>
              </a:lvl8pPr>
              <a:lvl9pPr marL="3886200" indent="-228600" algn="ctr" eaLnBrk="0" fontAlgn="base" hangingPunct="0">
                <a:spcBef>
                  <a:spcPct val="0"/>
                </a:spcBef>
                <a:spcAft>
                  <a:spcPct val="0"/>
                </a:spcAft>
                <a:defRPr sz="2400" b="1">
                  <a:solidFill>
                    <a:srgbClr val="00279F"/>
                  </a:solidFill>
                  <a:latin typeface="Batang" panose="02030600000101010101" pitchFamily="18" charset="-127"/>
                </a:defRPr>
              </a:lvl9pPr>
            </a:lstStyle>
            <a:p>
              <a:pPr algn="ctr"/>
              <a:r>
                <a:rPr lang="en-US" altLang="zh-CN" dirty="0">
                  <a:solidFill>
                    <a:schemeClr val="tx1"/>
                  </a:solidFill>
                  <a:latin typeface="+mn-lt"/>
                  <a:ea typeface="宋体" panose="02010600030101010101" pitchFamily="2" charset="-122"/>
                </a:rPr>
                <a:t>Solution 1. Table Lookup:</a:t>
              </a:r>
            </a:p>
            <a:p>
              <a:pPr algn="ctr"/>
              <a:r>
                <a:rPr lang="en-US" altLang="zh-CN" dirty="0">
                  <a:solidFill>
                    <a:schemeClr val="tx1"/>
                  </a:solidFill>
                  <a:latin typeface="+mn-lt"/>
                  <a:ea typeface="宋体" panose="02010600030101010101" pitchFamily="2" charset="-122"/>
                </a:rPr>
                <a:t>Searching or indexing to get MAC addresses</a:t>
              </a:r>
            </a:p>
          </p:txBody>
        </p:sp>
        <p:sp>
          <p:nvSpPr>
            <p:cNvPr id="8229" name="Rectangle 7">
              <a:extLst>
                <a:ext uri="{FF2B5EF4-FFF2-40B4-BE49-F238E27FC236}">
                  <a16:creationId xmlns:a16="http://schemas.microsoft.com/office/drawing/2014/main" id="{A25E6E9B-28F8-D74F-B0D5-2E2871B91FD8}"/>
                </a:ext>
              </a:extLst>
            </p:cNvPr>
            <p:cNvSpPr>
              <a:spLocks noChangeArrowheads="1"/>
            </p:cNvSpPr>
            <p:nvPr/>
          </p:nvSpPr>
          <p:spPr bwMode="auto">
            <a:xfrm>
              <a:off x="297" y="3336"/>
              <a:ext cx="2788" cy="80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00279F"/>
                  </a:solidFill>
                  <a:latin typeface="Batang" panose="02030600000101010101" pitchFamily="18" charset="-127"/>
                </a:defRPr>
              </a:lvl1pPr>
              <a:lvl2pPr marL="742950" indent="-285750">
                <a:defRPr sz="2400" b="1">
                  <a:solidFill>
                    <a:srgbClr val="00279F"/>
                  </a:solidFill>
                  <a:latin typeface="Batang" panose="02030600000101010101" pitchFamily="18" charset="-127"/>
                </a:defRPr>
              </a:lvl2pPr>
              <a:lvl3pPr marL="1143000" indent="-228600">
                <a:defRPr sz="2400" b="1">
                  <a:solidFill>
                    <a:srgbClr val="00279F"/>
                  </a:solidFill>
                  <a:latin typeface="Batang" panose="02030600000101010101" pitchFamily="18" charset="-127"/>
                </a:defRPr>
              </a:lvl3pPr>
              <a:lvl4pPr marL="1600200" indent="-228600">
                <a:defRPr sz="2400" b="1">
                  <a:solidFill>
                    <a:srgbClr val="00279F"/>
                  </a:solidFill>
                  <a:latin typeface="Batang" panose="02030600000101010101" pitchFamily="18" charset="-127"/>
                </a:defRPr>
              </a:lvl4pPr>
              <a:lvl5pPr marL="2057400" indent="-228600">
                <a:defRPr sz="2400" b="1">
                  <a:solidFill>
                    <a:srgbClr val="00279F"/>
                  </a:solidFill>
                  <a:latin typeface="Batang" panose="02030600000101010101" pitchFamily="18" charset="-127"/>
                </a:defRPr>
              </a:lvl5pPr>
              <a:lvl6pPr marL="2514600" indent="-228600" algn="ctr" eaLnBrk="0" fontAlgn="base" hangingPunct="0">
                <a:spcBef>
                  <a:spcPct val="0"/>
                </a:spcBef>
                <a:spcAft>
                  <a:spcPct val="0"/>
                </a:spcAft>
                <a:defRPr sz="2400" b="1">
                  <a:solidFill>
                    <a:srgbClr val="00279F"/>
                  </a:solidFill>
                  <a:latin typeface="Batang" panose="02030600000101010101" pitchFamily="18" charset="-127"/>
                </a:defRPr>
              </a:lvl6pPr>
              <a:lvl7pPr marL="2971800" indent="-228600" algn="ctr" eaLnBrk="0" fontAlgn="base" hangingPunct="0">
                <a:spcBef>
                  <a:spcPct val="0"/>
                </a:spcBef>
                <a:spcAft>
                  <a:spcPct val="0"/>
                </a:spcAft>
                <a:defRPr sz="2400" b="1">
                  <a:solidFill>
                    <a:srgbClr val="00279F"/>
                  </a:solidFill>
                  <a:latin typeface="Batang" panose="02030600000101010101" pitchFamily="18" charset="-127"/>
                </a:defRPr>
              </a:lvl7pPr>
              <a:lvl8pPr marL="3429000" indent="-228600" algn="ctr" eaLnBrk="0" fontAlgn="base" hangingPunct="0">
                <a:spcBef>
                  <a:spcPct val="0"/>
                </a:spcBef>
                <a:spcAft>
                  <a:spcPct val="0"/>
                </a:spcAft>
                <a:defRPr sz="2400" b="1">
                  <a:solidFill>
                    <a:srgbClr val="00279F"/>
                  </a:solidFill>
                  <a:latin typeface="Batang" panose="02030600000101010101" pitchFamily="18" charset="-127"/>
                </a:defRPr>
              </a:lvl8pPr>
              <a:lvl9pPr marL="3886200" indent="-228600" algn="ctr" eaLnBrk="0" fontAlgn="base" hangingPunct="0">
                <a:spcBef>
                  <a:spcPct val="0"/>
                </a:spcBef>
                <a:spcAft>
                  <a:spcPct val="0"/>
                </a:spcAft>
                <a:defRPr sz="2400" b="1">
                  <a:solidFill>
                    <a:srgbClr val="00279F"/>
                  </a:solidFill>
                  <a:latin typeface="Batang" panose="02030600000101010101" pitchFamily="18" charset="-127"/>
                </a:defRPr>
              </a:lvl9pPr>
            </a:lstStyle>
            <a:p>
              <a:endParaRPr lang="en-US" altLang="en-US"/>
            </a:p>
          </p:txBody>
        </p:sp>
      </p:grpSp>
      <p:graphicFrame>
        <p:nvGraphicFramePr>
          <p:cNvPr id="8198" name="Object 9">
            <a:extLst>
              <a:ext uri="{FF2B5EF4-FFF2-40B4-BE49-F238E27FC236}">
                <a16:creationId xmlns:a16="http://schemas.microsoft.com/office/drawing/2014/main" id="{E25DE2AA-51BE-9945-8FF4-47171B151033}"/>
              </a:ext>
            </a:extLst>
          </p:cNvPr>
          <p:cNvGraphicFramePr>
            <a:graphicFrameLocks noChangeAspect="1"/>
          </p:cNvGraphicFramePr>
          <p:nvPr>
            <p:extLst>
              <p:ext uri="{D42A27DB-BD31-4B8C-83A1-F6EECF244321}">
                <p14:modId xmlns:p14="http://schemas.microsoft.com/office/powerpoint/2010/main" val="3179479246"/>
              </p:ext>
            </p:extLst>
          </p:nvPr>
        </p:nvGraphicFramePr>
        <p:xfrm>
          <a:off x="3571957" y="3038561"/>
          <a:ext cx="415925" cy="387350"/>
        </p:xfrm>
        <a:graphic>
          <a:graphicData uri="http://schemas.openxmlformats.org/presentationml/2006/ole">
            <mc:AlternateContent xmlns:mc="http://schemas.openxmlformats.org/markup-compatibility/2006">
              <mc:Choice xmlns:v="urn:schemas-microsoft-com:vml" Requires="v">
                <p:oleObj name="Clip" r:id="rId3" imgW="17462500" imgH="14478000" progId="MS_ClipArt_Gallery.2">
                  <p:embed/>
                </p:oleObj>
              </mc:Choice>
              <mc:Fallback>
                <p:oleObj name="Clip" r:id="rId3" imgW="17462500" imgH="14478000" progId="MS_ClipArt_Gallery.2">
                  <p:embed/>
                  <p:pic>
                    <p:nvPicPr>
                      <p:cNvPr id="8198" name="Object 9">
                        <a:extLst>
                          <a:ext uri="{FF2B5EF4-FFF2-40B4-BE49-F238E27FC236}">
                            <a16:creationId xmlns:a16="http://schemas.microsoft.com/office/drawing/2014/main" id="{E25DE2AA-51BE-9945-8FF4-47171B1510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957" y="3038561"/>
                        <a:ext cx="415925" cy="38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99" name="Freeform 10">
            <a:extLst>
              <a:ext uri="{FF2B5EF4-FFF2-40B4-BE49-F238E27FC236}">
                <a16:creationId xmlns:a16="http://schemas.microsoft.com/office/drawing/2014/main" id="{806E29BB-A2DC-DC46-9C28-ED82487168E6}"/>
              </a:ext>
            </a:extLst>
          </p:cNvPr>
          <p:cNvSpPr>
            <a:spLocks/>
          </p:cNvSpPr>
          <p:nvPr/>
        </p:nvSpPr>
        <p:spPr bwMode="auto">
          <a:xfrm>
            <a:off x="3017919" y="3938675"/>
            <a:ext cx="1393825" cy="1525587"/>
          </a:xfrm>
          <a:custGeom>
            <a:avLst/>
            <a:gdLst>
              <a:gd name="T0" fmla="*/ 2147483647 w 1292"/>
              <a:gd name="T1" fmla="*/ 2147483647 h 1255"/>
              <a:gd name="T2" fmla="*/ 2147483647 w 1292"/>
              <a:gd name="T3" fmla="*/ 2147483647 h 1255"/>
              <a:gd name="T4" fmla="*/ 2147483647 w 1292"/>
              <a:gd name="T5" fmla="*/ 2147483647 h 1255"/>
              <a:gd name="T6" fmla="*/ 2147483647 w 1292"/>
              <a:gd name="T7" fmla="*/ 2147483647 h 1255"/>
              <a:gd name="T8" fmla="*/ 2147483647 w 1292"/>
              <a:gd name="T9" fmla="*/ 2147483647 h 1255"/>
              <a:gd name="T10" fmla="*/ 2147483647 w 1292"/>
              <a:gd name="T11" fmla="*/ 2147483647 h 1255"/>
              <a:gd name="T12" fmla="*/ 2147483647 w 1292"/>
              <a:gd name="T13" fmla="*/ 2147483647 h 1255"/>
              <a:gd name="T14" fmla="*/ 2147483647 w 1292"/>
              <a:gd name="T15" fmla="*/ 2147483647 h 1255"/>
              <a:gd name="T16" fmla="*/ 2147483647 w 1292"/>
              <a:gd name="T17" fmla="*/ 2147483647 h 1255"/>
              <a:gd name="T18" fmla="*/ 2147483647 w 1292"/>
              <a:gd name="T19" fmla="*/ 2147483647 h 1255"/>
              <a:gd name="T20" fmla="*/ 2147483647 w 1292"/>
              <a:gd name="T21" fmla="*/ 2147483647 h 1255"/>
              <a:gd name="T22" fmla="*/ 2147483647 w 1292"/>
              <a:gd name="T23" fmla="*/ 2147483647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aphicFrame>
        <p:nvGraphicFramePr>
          <p:cNvPr id="8200" name="Object 11">
            <a:extLst>
              <a:ext uri="{FF2B5EF4-FFF2-40B4-BE49-F238E27FC236}">
                <a16:creationId xmlns:a16="http://schemas.microsoft.com/office/drawing/2014/main" id="{418623EA-425D-FD47-AA65-F77D13F28E3E}"/>
              </a:ext>
            </a:extLst>
          </p:cNvPr>
          <p:cNvGraphicFramePr>
            <a:graphicFrameLocks noChangeAspect="1"/>
          </p:cNvGraphicFramePr>
          <p:nvPr>
            <p:extLst>
              <p:ext uri="{D42A27DB-BD31-4B8C-83A1-F6EECF244321}">
                <p14:modId xmlns:p14="http://schemas.microsoft.com/office/powerpoint/2010/main" val="2666697340"/>
              </p:ext>
            </p:extLst>
          </p:nvPr>
        </p:nvGraphicFramePr>
        <p:xfrm>
          <a:off x="5070557" y="4391111"/>
          <a:ext cx="415925" cy="387350"/>
        </p:xfrm>
        <a:graphic>
          <a:graphicData uri="http://schemas.openxmlformats.org/presentationml/2006/ole">
            <mc:AlternateContent xmlns:mc="http://schemas.openxmlformats.org/markup-compatibility/2006">
              <mc:Choice xmlns:v="urn:schemas-microsoft-com:vml" Requires="v">
                <p:oleObj name="Clip" r:id="rId5" imgW="17462500" imgH="14478000" progId="MS_ClipArt_Gallery.2">
                  <p:embed/>
                </p:oleObj>
              </mc:Choice>
              <mc:Fallback>
                <p:oleObj name="Clip" r:id="rId5" imgW="17462500" imgH="14478000" progId="MS_ClipArt_Gallery.2">
                  <p:embed/>
                  <p:pic>
                    <p:nvPicPr>
                      <p:cNvPr id="8200" name="Object 11">
                        <a:extLst>
                          <a:ext uri="{FF2B5EF4-FFF2-40B4-BE49-F238E27FC236}">
                            <a16:creationId xmlns:a16="http://schemas.microsoft.com/office/drawing/2014/main" id="{418623EA-425D-FD47-AA65-F77D13F28E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0557" y="4391111"/>
                        <a:ext cx="415925" cy="38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01" name="Object 12">
            <a:extLst>
              <a:ext uri="{FF2B5EF4-FFF2-40B4-BE49-F238E27FC236}">
                <a16:creationId xmlns:a16="http://schemas.microsoft.com/office/drawing/2014/main" id="{76896737-BFD7-1C4E-89BC-A32C487CD089}"/>
              </a:ext>
            </a:extLst>
          </p:cNvPr>
          <p:cNvGraphicFramePr>
            <a:graphicFrameLocks noChangeAspect="1"/>
          </p:cNvGraphicFramePr>
          <p:nvPr>
            <p:extLst>
              <p:ext uri="{D42A27DB-BD31-4B8C-83A1-F6EECF244321}">
                <p14:modId xmlns:p14="http://schemas.microsoft.com/office/powerpoint/2010/main" val="2854909578"/>
              </p:ext>
            </p:extLst>
          </p:nvPr>
        </p:nvGraphicFramePr>
        <p:xfrm>
          <a:off x="3562432" y="5837324"/>
          <a:ext cx="415925" cy="387350"/>
        </p:xfrm>
        <a:graphic>
          <a:graphicData uri="http://schemas.openxmlformats.org/presentationml/2006/ole">
            <mc:AlternateContent xmlns:mc="http://schemas.openxmlformats.org/markup-compatibility/2006">
              <mc:Choice xmlns:v="urn:schemas-microsoft-com:vml" Requires="v">
                <p:oleObj name="Clip" r:id="rId6" imgW="17462500" imgH="14478000" progId="MS_ClipArt_Gallery.2">
                  <p:embed/>
                </p:oleObj>
              </mc:Choice>
              <mc:Fallback>
                <p:oleObj name="Clip" r:id="rId6" imgW="17462500" imgH="14478000" progId="MS_ClipArt_Gallery.2">
                  <p:embed/>
                  <p:pic>
                    <p:nvPicPr>
                      <p:cNvPr id="8201" name="Object 12">
                        <a:extLst>
                          <a:ext uri="{FF2B5EF4-FFF2-40B4-BE49-F238E27FC236}">
                            <a16:creationId xmlns:a16="http://schemas.microsoft.com/office/drawing/2014/main" id="{76896737-BFD7-1C4E-89BC-A32C487CD0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2432" y="5837324"/>
                        <a:ext cx="415925" cy="38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02" name="Object 13">
            <a:extLst>
              <a:ext uri="{FF2B5EF4-FFF2-40B4-BE49-F238E27FC236}">
                <a16:creationId xmlns:a16="http://schemas.microsoft.com/office/drawing/2014/main" id="{C8A67CB4-D1F0-F34A-B937-A72FF6491258}"/>
              </a:ext>
            </a:extLst>
          </p:cNvPr>
          <p:cNvGraphicFramePr>
            <a:graphicFrameLocks noChangeAspect="1"/>
          </p:cNvGraphicFramePr>
          <p:nvPr>
            <p:extLst>
              <p:ext uri="{D42A27DB-BD31-4B8C-83A1-F6EECF244321}">
                <p14:modId xmlns:p14="http://schemas.microsoft.com/office/powerpoint/2010/main" val="1709671425"/>
              </p:ext>
            </p:extLst>
          </p:nvPr>
        </p:nvGraphicFramePr>
        <p:xfrm>
          <a:off x="1886032" y="4273636"/>
          <a:ext cx="415925" cy="387350"/>
        </p:xfrm>
        <a:graphic>
          <a:graphicData uri="http://schemas.openxmlformats.org/presentationml/2006/ole">
            <mc:AlternateContent xmlns:mc="http://schemas.openxmlformats.org/markup-compatibility/2006">
              <mc:Choice xmlns:v="urn:schemas-microsoft-com:vml" Requires="v">
                <p:oleObj name="Clip" r:id="rId7" imgW="17462500" imgH="14478000" progId="MS_ClipArt_Gallery.2">
                  <p:embed/>
                </p:oleObj>
              </mc:Choice>
              <mc:Fallback>
                <p:oleObj name="Clip" r:id="rId7" imgW="17462500" imgH="14478000" progId="MS_ClipArt_Gallery.2">
                  <p:embed/>
                  <p:pic>
                    <p:nvPicPr>
                      <p:cNvPr id="8202" name="Object 13">
                        <a:extLst>
                          <a:ext uri="{FF2B5EF4-FFF2-40B4-BE49-F238E27FC236}">
                            <a16:creationId xmlns:a16="http://schemas.microsoft.com/office/drawing/2014/main" id="{C8A67CB4-D1F0-F34A-B937-A72FF64912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6032" y="4273636"/>
                        <a:ext cx="415925" cy="38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03" name="Rectangle 14">
            <a:extLst>
              <a:ext uri="{FF2B5EF4-FFF2-40B4-BE49-F238E27FC236}">
                <a16:creationId xmlns:a16="http://schemas.microsoft.com/office/drawing/2014/main" id="{76B7BE88-924B-E545-BE74-AA64284A7DA7}"/>
              </a:ext>
            </a:extLst>
          </p:cNvPr>
          <p:cNvSpPr>
            <a:spLocks noChangeArrowheads="1"/>
          </p:cNvSpPr>
          <p:nvPr/>
        </p:nvSpPr>
        <p:spPr bwMode="auto">
          <a:xfrm>
            <a:off x="4935618" y="4502236"/>
            <a:ext cx="184150" cy="152400"/>
          </a:xfrm>
          <a:prstGeom prst="rect">
            <a:avLst/>
          </a:prstGeom>
          <a:solidFill>
            <a:schemeClr val="accent1"/>
          </a:solidFill>
          <a:ln w="9525">
            <a:solidFill>
              <a:schemeClr val="tx1"/>
            </a:solidFill>
            <a:miter lim="800000"/>
            <a:headEnd/>
            <a:tailEnd/>
          </a:ln>
        </p:spPr>
        <p:txBody>
          <a:bodyPr wrap="none" anchor="ctr"/>
          <a:lstStyle>
            <a:lvl1pPr>
              <a:defRPr sz="2400" b="1">
                <a:solidFill>
                  <a:srgbClr val="00279F"/>
                </a:solidFill>
                <a:latin typeface="Batang" panose="02030600000101010101" pitchFamily="18" charset="-127"/>
              </a:defRPr>
            </a:lvl1pPr>
            <a:lvl2pPr marL="742950" indent="-285750">
              <a:defRPr sz="2400" b="1">
                <a:solidFill>
                  <a:srgbClr val="00279F"/>
                </a:solidFill>
                <a:latin typeface="Batang" panose="02030600000101010101" pitchFamily="18" charset="-127"/>
              </a:defRPr>
            </a:lvl2pPr>
            <a:lvl3pPr marL="1143000" indent="-228600">
              <a:defRPr sz="2400" b="1">
                <a:solidFill>
                  <a:srgbClr val="00279F"/>
                </a:solidFill>
                <a:latin typeface="Batang" panose="02030600000101010101" pitchFamily="18" charset="-127"/>
              </a:defRPr>
            </a:lvl3pPr>
            <a:lvl4pPr marL="1600200" indent="-228600">
              <a:defRPr sz="2400" b="1">
                <a:solidFill>
                  <a:srgbClr val="00279F"/>
                </a:solidFill>
                <a:latin typeface="Batang" panose="02030600000101010101" pitchFamily="18" charset="-127"/>
              </a:defRPr>
            </a:lvl4pPr>
            <a:lvl5pPr marL="2057400" indent="-228600">
              <a:defRPr sz="2400" b="1">
                <a:solidFill>
                  <a:srgbClr val="00279F"/>
                </a:solidFill>
                <a:latin typeface="Batang" panose="02030600000101010101" pitchFamily="18" charset="-127"/>
              </a:defRPr>
            </a:lvl5pPr>
            <a:lvl6pPr marL="2514600" indent="-228600" algn="ctr" eaLnBrk="0" fontAlgn="base" hangingPunct="0">
              <a:spcBef>
                <a:spcPct val="0"/>
              </a:spcBef>
              <a:spcAft>
                <a:spcPct val="0"/>
              </a:spcAft>
              <a:defRPr sz="2400" b="1">
                <a:solidFill>
                  <a:srgbClr val="00279F"/>
                </a:solidFill>
                <a:latin typeface="Batang" panose="02030600000101010101" pitchFamily="18" charset="-127"/>
              </a:defRPr>
            </a:lvl6pPr>
            <a:lvl7pPr marL="2971800" indent="-228600" algn="ctr" eaLnBrk="0" fontAlgn="base" hangingPunct="0">
              <a:spcBef>
                <a:spcPct val="0"/>
              </a:spcBef>
              <a:spcAft>
                <a:spcPct val="0"/>
              </a:spcAft>
              <a:defRPr sz="2400" b="1">
                <a:solidFill>
                  <a:srgbClr val="00279F"/>
                </a:solidFill>
                <a:latin typeface="Batang" panose="02030600000101010101" pitchFamily="18" charset="-127"/>
              </a:defRPr>
            </a:lvl7pPr>
            <a:lvl8pPr marL="3429000" indent="-228600" algn="ctr" eaLnBrk="0" fontAlgn="base" hangingPunct="0">
              <a:spcBef>
                <a:spcPct val="0"/>
              </a:spcBef>
              <a:spcAft>
                <a:spcPct val="0"/>
              </a:spcAft>
              <a:defRPr sz="2400" b="1">
                <a:solidFill>
                  <a:srgbClr val="00279F"/>
                </a:solidFill>
                <a:latin typeface="Batang" panose="02030600000101010101" pitchFamily="18" charset="-127"/>
              </a:defRPr>
            </a:lvl8pPr>
            <a:lvl9pPr marL="3886200" indent="-228600" algn="ctr" eaLnBrk="0" fontAlgn="base" hangingPunct="0">
              <a:spcBef>
                <a:spcPct val="0"/>
              </a:spcBef>
              <a:spcAft>
                <a:spcPct val="0"/>
              </a:spcAft>
              <a:defRPr sz="2400" b="1">
                <a:solidFill>
                  <a:srgbClr val="00279F"/>
                </a:solidFill>
                <a:latin typeface="Batang" panose="02030600000101010101" pitchFamily="18" charset="-127"/>
              </a:defRPr>
            </a:lvl9pPr>
          </a:lstStyle>
          <a:p>
            <a:endParaRPr lang="en-US" altLang="en-US"/>
          </a:p>
        </p:txBody>
      </p:sp>
      <p:sp>
        <p:nvSpPr>
          <p:cNvPr id="8204" name="Rectangle 15">
            <a:extLst>
              <a:ext uri="{FF2B5EF4-FFF2-40B4-BE49-F238E27FC236}">
                <a16:creationId xmlns:a16="http://schemas.microsoft.com/office/drawing/2014/main" id="{209DE0C7-80A1-A34E-87CA-0601428F1BDA}"/>
              </a:ext>
            </a:extLst>
          </p:cNvPr>
          <p:cNvSpPr>
            <a:spLocks noChangeArrowheads="1"/>
          </p:cNvSpPr>
          <p:nvPr/>
        </p:nvSpPr>
        <p:spPr bwMode="auto">
          <a:xfrm>
            <a:off x="2259094" y="4365711"/>
            <a:ext cx="182563" cy="152400"/>
          </a:xfrm>
          <a:prstGeom prst="rect">
            <a:avLst/>
          </a:prstGeom>
          <a:solidFill>
            <a:schemeClr val="accent1"/>
          </a:solidFill>
          <a:ln w="9525">
            <a:solidFill>
              <a:schemeClr val="tx1"/>
            </a:solidFill>
            <a:miter lim="800000"/>
            <a:headEnd/>
            <a:tailEnd/>
          </a:ln>
        </p:spPr>
        <p:txBody>
          <a:bodyPr wrap="none" anchor="ctr"/>
          <a:lstStyle>
            <a:lvl1pPr>
              <a:defRPr sz="2400" b="1">
                <a:solidFill>
                  <a:srgbClr val="00279F"/>
                </a:solidFill>
                <a:latin typeface="Batang" panose="02030600000101010101" pitchFamily="18" charset="-127"/>
              </a:defRPr>
            </a:lvl1pPr>
            <a:lvl2pPr marL="742950" indent="-285750">
              <a:defRPr sz="2400" b="1">
                <a:solidFill>
                  <a:srgbClr val="00279F"/>
                </a:solidFill>
                <a:latin typeface="Batang" panose="02030600000101010101" pitchFamily="18" charset="-127"/>
              </a:defRPr>
            </a:lvl2pPr>
            <a:lvl3pPr marL="1143000" indent="-228600">
              <a:defRPr sz="2400" b="1">
                <a:solidFill>
                  <a:srgbClr val="00279F"/>
                </a:solidFill>
                <a:latin typeface="Batang" panose="02030600000101010101" pitchFamily="18" charset="-127"/>
              </a:defRPr>
            </a:lvl3pPr>
            <a:lvl4pPr marL="1600200" indent="-228600">
              <a:defRPr sz="2400" b="1">
                <a:solidFill>
                  <a:srgbClr val="00279F"/>
                </a:solidFill>
                <a:latin typeface="Batang" panose="02030600000101010101" pitchFamily="18" charset="-127"/>
              </a:defRPr>
            </a:lvl4pPr>
            <a:lvl5pPr marL="2057400" indent="-228600">
              <a:defRPr sz="2400" b="1">
                <a:solidFill>
                  <a:srgbClr val="00279F"/>
                </a:solidFill>
                <a:latin typeface="Batang" panose="02030600000101010101" pitchFamily="18" charset="-127"/>
              </a:defRPr>
            </a:lvl5pPr>
            <a:lvl6pPr marL="2514600" indent="-228600" algn="ctr" eaLnBrk="0" fontAlgn="base" hangingPunct="0">
              <a:spcBef>
                <a:spcPct val="0"/>
              </a:spcBef>
              <a:spcAft>
                <a:spcPct val="0"/>
              </a:spcAft>
              <a:defRPr sz="2400" b="1">
                <a:solidFill>
                  <a:srgbClr val="00279F"/>
                </a:solidFill>
                <a:latin typeface="Batang" panose="02030600000101010101" pitchFamily="18" charset="-127"/>
              </a:defRPr>
            </a:lvl6pPr>
            <a:lvl7pPr marL="2971800" indent="-228600" algn="ctr" eaLnBrk="0" fontAlgn="base" hangingPunct="0">
              <a:spcBef>
                <a:spcPct val="0"/>
              </a:spcBef>
              <a:spcAft>
                <a:spcPct val="0"/>
              </a:spcAft>
              <a:defRPr sz="2400" b="1">
                <a:solidFill>
                  <a:srgbClr val="00279F"/>
                </a:solidFill>
                <a:latin typeface="Batang" panose="02030600000101010101" pitchFamily="18" charset="-127"/>
              </a:defRPr>
            </a:lvl7pPr>
            <a:lvl8pPr marL="3429000" indent="-228600" algn="ctr" eaLnBrk="0" fontAlgn="base" hangingPunct="0">
              <a:spcBef>
                <a:spcPct val="0"/>
              </a:spcBef>
              <a:spcAft>
                <a:spcPct val="0"/>
              </a:spcAft>
              <a:defRPr sz="2400" b="1">
                <a:solidFill>
                  <a:srgbClr val="00279F"/>
                </a:solidFill>
                <a:latin typeface="Batang" panose="02030600000101010101" pitchFamily="18" charset="-127"/>
              </a:defRPr>
            </a:lvl8pPr>
            <a:lvl9pPr marL="3886200" indent="-228600" algn="ctr" eaLnBrk="0" fontAlgn="base" hangingPunct="0">
              <a:spcBef>
                <a:spcPct val="0"/>
              </a:spcBef>
              <a:spcAft>
                <a:spcPct val="0"/>
              </a:spcAft>
              <a:defRPr sz="2400" b="1">
                <a:solidFill>
                  <a:srgbClr val="00279F"/>
                </a:solidFill>
                <a:latin typeface="Batang" panose="02030600000101010101" pitchFamily="18" charset="-127"/>
              </a:defRPr>
            </a:lvl9pPr>
          </a:lstStyle>
          <a:p>
            <a:endParaRPr lang="en-US" altLang="en-US"/>
          </a:p>
        </p:txBody>
      </p:sp>
      <p:sp>
        <p:nvSpPr>
          <p:cNvPr id="8205" name="Rectangle 16">
            <a:extLst>
              <a:ext uri="{FF2B5EF4-FFF2-40B4-BE49-F238E27FC236}">
                <a16:creationId xmlns:a16="http://schemas.microsoft.com/office/drawing/2014/main" id="{980F4848-C7A8-6445-9167-9DC15D927BBB}"/>
              </a:ext>
            </a:extLst>
          </p:cNvPr>
          <p:cNvSpPr>
            <a:spLocks noChangeArrowheads="1"/>
          </p:cNvSpPr>
          <p:nvPr/>
        </p:nvSpPr>
        <p:spPr bwMode="auto">
          <a:xfrm>
            <a:off x="3757694" y="3406862"/>
            <a:ext cx="130175" cy="188913"/>
          </a:xfrm>
          <a:prstGeom prst="rect">
            <a:avLst/>
          </a:prstGeom>
          <a:solidFill>
            <a:schemeClr val="accent1"/>
          </a:solidFill>
          <a:ln w="9525">
            <a:solidFill>
              <a:schemeClr val="tx1"/>
            </a:solidFill>
            <a:miter lim="800000"/>
            <a:headEnd/>
            <a:tailEnd/>
          </a:ln>
        </p:spPr>
        <p:txBody>
          <a:bodyPr wrap="none" anchor="ctr"/>
          <a:lstStyle>
            <a:lvl1pPr>
              <a:defRPr sz="2400" b="1">
                <a:solidFill>
                  <a:srgbClr val="00279F"/>
                </a:solidFill>
                <a:latin typeface="Batang" panose="02030600000101010101" pitchFamily="18" charset="-127"/>
              </a:defRPr>
            </a:lvl1pPr>
            <a:lvl2pPr marL="742950" indent="-285750">
              <a:defRPr sz="2400" b="1">
                <a:solidFill>
                  <a:srgbClr val="00279F"/>
                </a:solidFill>
                <a:latin typeface="Batang" panose="02030600000101010101" pitchFamily="18" charset="-127"/>
              </a:defRPr>
            </a:lvl2pPr>
            <a:lvl3pPr marL="1143000" indent="-228600">
              <a:defRPr sz="2400" b="1">
                <a:solidFill>
                  <a:srgbClr val="00279F"/>
                </a:solidFill>
                <a:latin typeface="Batang" panose="02030600000101010101" pitchFamily="18" charset="-127"/>
              </a:defRPr>
            </a:lvl3pPr>
            <a:lvl4pPr marL="1600200" indent="-228600">
              <a:defRPr sz="2400" b="1">
                <a:solidFill>
                  <a:srgbClr val="00279F"/>
                </a:solidFill>
                <a:latin typeface="Batang" panose="02030600000101010101" pitchFamily="18" charset="-127"/>
              </a:defRPr>
            </a:lvl4pPr>
            <a:lvl5pPr marL="2057400" indent="-228600">
              <a:defRPr sz="2400" b="1">
                <a:solidFill>
                  <a:srgbClr val="00279F"/>
                </a:solidFill>
                <a:latin typeface="Batang" panose="02030600000101010101" pitchFamily="18" charset="-127"/>
              </a:defRPr>
            </a:lvl5pPr>
            <a:lvl6pPr marL="2514600" indent="-228600" algn="ctr" eaLnBrk="0" fontAlgn="base" hangingPunct="0">
              <a:spcBef>
                <a:spcPct val="0"/>
              </a:spcBef>
              <a:spcAft>
                <a:spcPct val="0"/>
              </a:spcAft>
              <a:defRPr sz="2400" b="1">
                <a:solidFill>
                  <a:srgbClr val="00279F"/>
                </a:solidFill>
                <a:latin typeface="Batang" panose="02030600000101010101" pitchFamily="18" charset="-127"/>
              </a:defRPr>
            </a:lvl6pPr>
            <a:lvl7pPr marL="2971800" indent="-228600" algn="ctr" eaLnBrk="0" fontAlgn="base" hangingPunct="0">
              <a:spcBef>
                <a:spcPct val="0"/>
              </a:spcBef>
              <a:spcAft>
                <a:spcPct val="0"/>
              </a:spcAft>
              <a:defRPr sz="2400" b="1">
                <a:solidFill>
                  <a:srgbClr val="00279F"/>
                </a:solidFill>
                <a:latin typeface="Batang" panose="02030600000101010101" pitchFamily="18" charset="-127"/>
              </a:defRPr>
            </a:lvl7pPr>
            <a:lvl8pPr marL="3429000" indent="-228600" algn="ctr" eaLnBrk="0" fontAlgn="base" hangingPunct="0">
              <a:spcBef>
                <a:spcPct val="0"/>
              </a:spcBef>
              <a:spcAft>
                <a:spcPct val="0"/>
              </a:spcAft>
              <a:defRPr sz="2400" b="1">
                <a:solidFill>
                  <a:srgbClr val="00279F"/>
                </a:solidFill>
                <a:latin typeface="Batang" panose="02030600000101010101" pitchFamily="18" charset="-127"/>
              </a:defRPr>
            </a:lvl8pPr>
            <a:lvl9pPr marL="3886200" indent="-228600" algn="ctr" eaLnBrk="0" fontAlgn="base" hangingPunct="0">
              <a:spcBef>
                <a:spcPct val="0"/>
              </a:spcBef>
              <a:spcAft>
                <a:spcPct val="0"/>
              </a:spcAft>
              <a:defRPr sz="2400" b="1">
                <a:solidFill>
                  <a:srgbClr val="00279F"/>
                </a:solidFill>
                <a:latin typeface="Batang" panose="02030600000101010101" pitchFamily="18" charset="-127"/>
              </a:defRPr>
            </a:lvl9pPr>
          </a:lstStyle>
          <a:p>
            <a:endParaRPr lang="en-US" altLang="en-US"/>
          </a:p>
        </p:txBody>
      </p:sp>
      <p:sp>
        <p:nvSpPr>
          <p:cNvPr id="8206" name="Rectangle 17">
            <a:extLst>
              <a:ext uri="{FF2B5EF4-FFF2-40B4-BE49-F238E27FC236}">
                <a16:creationId xmlns:a16="http://schemas.microsoft.com/office/drawing/2014/main" id="{0A424FC3-7A9F-6D4F-8A69-883652E085A7}"/>
              </a:ext>
            </a:extLst>
          </p:cNvPr>
          <p:cNvSpPr>
            <a:spLocks noChangeArrowheads="1"/>
          </p:cNvSpPr>
          <p:nvPr/>
        </p:nvSpPr>
        <p:spPr bwMode="auto">
          <a:xfrm>
            <a:off x="3711657" y="5648411"/>
            <a:ext cx="130175" cy="190500"/>
          </a:xfrm>
          <a:prstGeom prst="rect">
            <a:avLst/>
          </a:prstGeom>
          <a:solidFill>
            <a:schemeClr val="accent1"/>
          </a:solidFill>
          <a:ln w="9525">
            <a:solidFill>
              <a:schemeClr val="tx1"/>
            </a:solidFill>
            <a:miter lim="800000"/>
            <a:headEnd/>
            <a:tailEnd/>
          </a:ln>
        </p:spPr>
        <p:txBody>
          <a:bodyPr wrap="none" anchor="ctr"/>
          <a:lstStyle>
            <a:lvl1pPr>
              <a:defRPr sz="2400" b="1">
                <a:solidFill>
                  <a:srgbClr val="00279F"/>
                </a:solidFill>
                <a:latin typeface="Batang" panose="02030600000101010101" pitchFamily="18" charset="-127"/>
              </a:defRPr>
            </a:lvl1pPr>
            <a:lvl2pPr marL="742950" indent="-285750">
              <a:defRPr sz="2400" b="1">
                <a:solidFill>
                  <a:srgbClr val="00279F"/>
                </a:solidFill>
                <a:latin typeface="Batang" panose="02030600000101010101" pitchFamily="18" charset="-127"/>
              </a:defRPr>
            </a:lvl2pPr>
            <a:lvl3pPr marL="1143000" indent="-228600">
              <a:defRPr sz="2400" b="1">
                <a:solidFill>
                  <a:srgbClr val="00279F"/>
                </a:solidFill>
                <a:latin typeface="Batang" panose="02030600000101010101" pitchFamily="18" charset="-127"/>
              </a:defRPr>
            </a:lvl3pPr>
            <a:lvl4pPr marL="1600200" indent="-228600">
              <a:defRPr sz="2400" b="1">
                <a:solidFill>
                  <a:srgbClr val="00279F"/>
                </a:solidFill>
                <a:latin typeface="Batang" panose="02030600000101010101" pitchFamily="18" charset="-127"/>
              </a:defRPr>
            </a:lvl4pPr>
            <a:lvl5pPr marL="2057400" indent="-228600">
              <a:defRPr sz="2400" b="1">
                <a:solidFill>
                  <a:srgbClr val="00279F"/>
                </a:solidFill>
                <a:latin typeface="Batang" panose="02030600000101010101" pitchFamily="18" charset="-127"/>
              </a:defRPr>
            </a:lvl5pPr>
            <a:lvl6pPr marL="2514600" indent="-228600" algn="ctr" eaLnBrk="0" fontAlgn="base" hangingPunct="0">
              <a:spcBef>
                <a:spcPct val="0"/>
              </a:spcBef>
              <a:spcAft>
                <a:spcPct val="0"/>
              </a:spcAft>
              <a:defRPr sz="2400" b="1">
                <a:solidFill>
                  <a:srgbClr val="00279F"/>
                </a:solidFill>
                <a:latin typeface="Batang" panose="02030600000101010101" pitchFamily="18" charset="-127"/>
              </a:defRPr>
            </a:lvl6pPr>
            <a:lvl7pPr marL="2971800" indent="-228600" algn="ctr" eaLnBrk="0" fontAlgn="base" hangingPunct="0">
              <a:spcBef>
                <a:spcPct val="0"/>
              </a:spcBef>
              <a:spcAft>
                <a:spcPct val="0"/>
              </a:spcAft>
              <a:defRPr sz="2400" b="1">
                <a:solidFill>
                  <a:srgbClr val="00279F"/>
                </a:solidFill>
                <a:latin typeface="Batang" panose="02030600000101010101" pitchFamily="18" charset="-127"/>
              </a:defRPr>
            </a:lvl7pPr>
            <a:lvl8pPr marL="3429000" indent="-228600" algn="ctr" eaLnBrk="0" fontAlgn="base" hangingPunct="0">
              <a:spcBef>
                <a:spcPct val="0"/>
              </a:spcBef>
              <a:spcAft>
                <a:spcPct val="0"/>
              </a:spcAft>
              <a:defRPr sz="2400" b="1">
                <a:solidFill>
                  <a:srgbClr val="00279F"/>
                </a:solidFill>
                <a:latin typeface="Batang" panose="02030600000101010101" pitchFamily="18" charset="-127"/>
              </a:defRPr>
            </a:lvl8pPr>
            <a:lvl9pPr marL="3886200" indent="-228600" algn="ctr" eaLnBrk="0" fontAlgn="base" hangingPunct="0">
              <a:spcBef>
                <a:spcPct val="0"/>
              </a:spcBef>
              <a:spcAft>
                <a:spcPct val="0"/>
              </a:spcAft>
              <a:defRPr sz="2400" b="1">
                <a:solidFill>
                  <a:srgbClr val="00279F"/>
                </a:solidFill>
                <a:latin typeface="Batang" panose="02030600000101010101" pitchFamily="18" charset="-127"/>
              </a:defRPr>
            </a:lvl9pPr>
          </a:lstStyle>
          <a:p>
            <a:endParaRPr lang="en-US" altLang="en-US"/>
          </a:p>
        </p:txBody>
      </p:sp>
      <p:sp>
        <p:nvSpPr>
          <p:cNvPr id="8207" name="Line 18">
            <a:extLst>
              <a:ext uri="{FF2B5EF4-FFF2-40B4-BE49-F238E27FC236}">
                <a16:creationId xmlns:a16="http://schemas.microsoft.com/office/drawing/2014/main" id="{C652207A-E0E3-B04A-B7D8-E233237F394C}"/>
              </a:ext>
            </a:extLst>
          </p:cNvPr>
          <p:cNvSpPr>
            <a:spLocks noChangeShapeType="1"/>
          </p:cNvSpPr>
          <p:nvPr/>
        </p:nvSpPr>
        <p:spPr bwMode="auto">
          <a:xfrm>
            <a:off x="2436894" y="4443499"/>
            <a:ext cx="6143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208" name="Line 19">
            <a:extLst>
              <a:ext uri="{FF2B5EF4-FFF2-40B4-BE49-F238E27FC236}">
                <a16:creationId xmlns:a16="http://schemas.microsoft.com/office/drawing/2014/main" id="{E6CBDE90-6AB0-DD4B-B77A-3FA6DDBC3029}"/>
              </a:ext>
            </a:extLst>
          </p:cNvPr>
          <p:cNvSpPr>
            <a:spLocks noChangeShapeType="1"/>
          </p:cNvSpPr>
          <p:nvPr/>
        </p:nvSpPr>
        <p:spPr bwMode="auto">
          <a:xfrm>
            <a:off x="3805318" y="3600536"/>
            <a:ext cx="0" cy="4889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209" name="Line 20">
            <a:extLst>
              <a:ext uri="{FF2B5EF4-FFF2-40B4-BE49-F238E27FC236}">
                <a16:creationId xmlns:a16="http://schemas.microsoft.com/office/drawing/2014/main" id="{D8BE0F4A-CD9E-564F-A89E-2A4F780B2FE4}"/>
              </a:ext>
            </a:extLst>
          </p:cNvPr>
          <p:cNvSpPr>
            <a:spLocks noChangeShapeType="1"/>
          </p:cNvSpPr>
          <p:nvPr/>
        </p:nvSpPr>
        <p:spPr bwMode="auto">
          <a:xfrm flipH="1">
            <a:off x="4394282" y="4568911"/>
            <a:ext cx="5429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210" name="Line 21">
            <a:extLst>
              <a:ext uri="{FF2B5EF4-FFF2-40B4-BE49-F238E27FC236}">
                <a16:creationId xmlns:a16="http://schemas.microsoft.com/office/drawing/2014/main" id="{0F9B74B5-4BFA-354E-9302-F62AA130DE9C}"/>
              </a:ext>
            </a:extLst>
          </p:cNvPr>
          <p:cNvSpPr>
            <a:spLocks noChangeShapeType="1"/>
          </p:cNvSpPr>
          <p:nvPr/>
        </p:nvSpPr>
        <p:spPr bwMode="auto">
          <a:xfrm flipV="1">
            <a:off x="3779918" y="5316625"/>
            <a:ext cx="0" cy="327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211" name="Text Box 22">
            <a:extLst>
              <a:ext uri="{FF2B5EF4-FFF2-40B4-BE49-F238E27FC236}">
                <a16:creationId xmlns:a16="http://schemas.microsoft.com/office/drawing/2014/main" id="{2F4D9325-E857-314A-A86C-B0F7507C5E96}"/>
              </a:ext>
            </a:extLst>
          </p:cNvPr>
          <p:cNvSpPr txBox="1">
            <a:spLocks noChangeArrowheads="1"/>
          </p:cNvSpPr>
          <p:nvPr/>
        </p:nvSpPr>
        <p:spPr bwMode="auto">
          <a:xfrm>
            <a:off x="4024393" y="3383049"/>
            <a:ext cx="1898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00279F"/>
                </a:solidFill>
                <a:latin typeface="Batang" panose="02030600000101010101" pitchFamily="18" charset="-127"/>
              </a:defRPr>
            </a:lvl1pPr>
            <a:lvl2pPr marL="742950" indent="-285750">
              <a:defRPr sz="2400" b="1">
                <a:solidFill>
                  <a:srgbClr val="00279F"/>
                </a:solidFill>
                <a:latin typeface="Batang" panose="02030600000101010101" pitchFamily="18" charset="-127"/>
              </a:defRPr>
            </a:lvl2pPr>
            <a:lvl3pPr marL="1143000" indent="-228600">
              <a:defRPr sz="2400" b="1">
                <a:solidFill>
                  <a:srgbClr val="00279F"/>
                </a:solidFill>
                <a:latin typeface="Batang" panose="02030600000101010101" pitchFamily="18" charset="-127"/>
              </a:defRPr>
            </a:lvl3pPr>
            <a:lvl4pPr marL="1600200" indent="-228600">
              <a:defRPr sz="2400" b="1">
                <a:solidFill>
                  <a:srgbClr val="00279F"/>
                </a:solidFill>
                <a:latin typeface="Batang" panose="02030600000101010101" pitchFamily="18" charset="-127"/>
              </a:defRPr>
            </a:lvl4pPr>
            <a:lvl5pPr marL="2057400" indent="-228600">
              <a:defRPr sz="2400" b="1">
                <a:solidFill>
                  <a:srgbClr val="00279F"/>
                </a:solidFill>
                <a:latin typeface="Batang" panose="02030600000101010101" pitchFamily="18" charset="-127"/>
              </a:defRPr>
            </a:lvl5pPr>
            <a:lvl6pPr marL="2514600" indent="-228600" algn="ctr" eaLnBrk="0" fontAlgn="base" hangingPunct="0">
              <a:spcBef>
                <a:spcPct val="0"/>
              </a:spcBef>
              <a:spcAft>
                <a:spcPct val="0"/>
              </a:spcAft>
              <a:defRPr sz="2400" b="1">
                <a:solidFill>
                  <a:srgbClr val="00279F"/>
                </a:solidFill>
                <a:latin typeface="Batang" panose="02030600000101010101" pitchFamily="18" charset="-127"/>
              </a:defRPr>
            </a:lvl6pPr>
            <a:lvl7pPr marL="2971800" indent="-228600" algn="ctr" eaLnBrk="0" fontAlgn="base" hangingPunct="0">
              <a:spcBef>
                <a:spcPct val="0"/>
              </a:spcBef>
              <a:spcAft>
                <a:spcPct val="0"/>
              </a:spcAft>
              <a:defRPr sz="2400" b="1">
                <a:solidFill>
                  <a:srgbClr val="00279F"/>
                </a:solidFill>
                <a:latin typeface="Batang" panose="02030600000101010101" pitchFamily="18" charset="-127"/>
              </a:defRPr>
            </a:lvl7pPr>
            <a:lvl8pPr marL="3429000" indent="-228600" algn="ctr" eaLnBrk="0" fontAlgn="base" hangingPunct="0">
              <a:spcBef>
                <a:spcPct val="0"/>
              </a:spcBef>
              <a:spcAft>
                <a:spcPct val="0"/>
              </a:spcAft>
              <a:defRPr sz="2400" b="1">
                <a:solidFill>
                  <a:srgbClr val="00279F"/>
                </a:solidFill>
                <a:latin typeface="Batang" panose="02030600000101010101" pitchFamily="18" charset="-127"/>
              </a:defRPr>
            </a:lvl8pPr>
            <a:lvl9pPr marL="3886200" indent="-228600" algn="ctr" eaLnBrk="0" fontAlgn="base" hangingPunct="0">
              <a:spcBef>
                <a:spcPct val="0"/>
              </a:spcBef>
              <a:spcAft>
                <a:spcPct val="0"/>
              </a:spcAft>
              <a:defRPr sz="2400" b="1">
                <a:solidFill>
                  <a:srgbClr val="00279F"/>
                </a:solidFill>
                <a:latin typeface="Batang" panose="02030600000101010101" pitchFamily="18" charset="-127"/>
              </a:defRPr>
            </a:lvl9pPr>
          </a:lstStyle>
          <a:p>
            <a:r>
              <a:rPr lang="en-US" altLang="zh-CN" sz="1400">
                <a:solidFill>
                  <a:schemeClr val="tx1"/>
                </a:solidFill>
                <a:latin typeface="Comic Sans MS" panose="030F0902030302020204" pitchFamily="66" charset="0"/>
                <a:ea typeface="宋体" panose="02010600030101010101" pitchFamily="2" charset="-122"/>
              </a:rPr>
              <a:t>1A-2F-BB-76-09-AD</a:t>
            </a:r>
          </a:p>
        </p:txBody>
      </p:sp>
      <p:sp>
        <p:nvSpPr>
          <p:cNvPr id="8212" name="Line 23">
            <a:extLst>
              <a:ext uri="{FF2B5EF4-FFF2-40B4-BE49-F238E27FC236}">
                <a16:creationId xmlns:a16="http://schemas.microsoft.com/office/drawing/2014/main" id="{39E22679-B561-D54E-AA29-06B23984E8CF}"/>
              </a:ext>
            </a:extLst>
          </p:cNvPr>
          <p:cNvSpPr>
            <a:spLocks noChangeShapeType="1"/>
          </p:cNvSpPr>
          <p:nvPr/>
        </p:nvSpPr>
        <p:spPr bwMode="auto">
          <a:xfrm flipH="1" flipV="1">
            <a:off x="3892631" y="3484650"/>
            <a:ext cx="176212" cy="95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213" name="Line 24">
            <a:extLst>
              <a:ext uri="{FF2B5EF4-FFF2-40B4-BE49-F238E27FC236}">
                <a16:creationId xmlns:a16="http://schemas.microsoft.com/office/drawing/2014/main" id="{E3266F4D-AD11-554B-81BE-F5E57F5012D3}"/>
              </a:ext>
            </a:extLst>
          </p:cNvPr>
          <p:cNvSpPr>
            <a:spLocks noChangeShapeType="1"/>
          </p:cNvSpPr>
          <p:nvPr/>
        </p:nvSpPr>
        <p:spPr bwMode="auto">
          <a:xfrm flipV="1">
            <a:off x="5016581" y="4645112"/>
            <a:ext cx="0" cy="2778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214" name="Text Box 25">
            <a:extLst>
              <a:ext uri="{FF2B5EF4-FFF2-40B4-BE49-F238E27FC236}">
                <a16:creationId xmlns:a16="http://schemas.microsoft.com/office/drawing/2014/main" id="{CCB0B41F-AC2C-8D42-975B-F288265B9643}"/>
              </a:ext>
            </a:extLst>
          </p:cNvPr>
          <p:cNvSpPr txBox="1">
            <a:spLocks noChangeArrowheads="1"/>
          </p:cNvSpPr>
          <p:nvPr/>
        </p:nvSpPr>
        <p:spPr bwMode="auto">
          <a:xfrm>
            <a:off x="4602243" y="4937211"/>
            <a:ext cx="19002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00279F"/>
                </a:solidFill>
                <a:latin typeface="Batang" panose="02030600000101010101" pitchFamily="18" charset="-127"/>
              </a:defRPr>
            </a:lvl1pPr>
            <a:lvl2pPr marL="742950" indent="-285750">
              <a:defRPr sz="2400" b="1">
                <a:solidFill>
                  <a:srgbClr val="00279F"/>
                </a:solidFill>
                <a:latin typeface="Batang" panose="02030600000101010101" pitchFamily="18" charset="-127"/>
              </a:defRPr>
            </a:lvl2pPr>
            <a:lvl3pPr marL="1143000" indent="-228600">
              <a:defRPr sz="2400" b="1">
                <a:solidFill>
                  <a:srgbClr val="00279F"/>
                </a:solidFill>
                <a:latin typeface="Batang" panose="02030600000101010101" pitchFamily="18" charset="-127"/>
              </a:defRPr>
            </a:lvl3pPr>
            <a:lvl4pPr marL="1600200" indent="-228600">
              <a:defRPr sz="2400" b="1">
                <a:solidFill>
                  <a:srgbClr val="00279F"/>
                </a:solidFill>
                <a:latin typeface="Batang" panose="02030600000101010101" pitchFamily="18" charset="-127"/>
              </a:defRPr>
            </a:lvl4pPr>
            <a:lvl5pPr marL="2057400" indent="-228600">
              <a:defRPr sz="2400" b="1">
                <a:solidFill>
                  <a:srgbClr val="00279F"/>
                </a:solidFill>
                <a:latin typeface="Batang" panose="02030600000101010101" pitchFamily="18" charset="-127"/>
              </a:defRPr>
            </a:lvl5pPr>
            <a:lvl6pPr marL="2514600" indent="-228600" algn="ctr" eaLnBrk="0" fontAlgn="base" hangingPunct="0">
              <a:spcBef>
                <a:spcPct val="0"/>
              </a:spcBef>
              <a:spcAft>
                <a:spcPct val="0"/>
              </a:spcAft>
              <a:defRPr sz="2400" b="1">
                <a:solidFill>
                  <a:srgbClr val="00279F"/>
                </a:solidFill>
                <a:latin typeface="Batang" panose="02030600000101010101" pitchFamily="18" charset="-127"/>
              </a:defRPr>
            </a:lvl6pPr>
            <a:lvl7pPr marL="2971800" indent="-228600" algn="ctr" eaLnBrk="0" fontAlgn="base" hangingPunct="0">
              <a:spcBef>
                <a:spcPct val="0"/>
              </a:spcBef>
              <a:spcAft>
                <a:spcPct val="0"/>
              </a:spcAft>
              <a:defRPr sz="2400" b="1">
                <a:solidFill>
                  <a:srgbClr val="00279F"/>
                </a:solidFill>
                <a:latin typeface="Batang" panose="02030600000101010101" pitchFamily="18" charset="-127"/>
              </a:defRPr>
            </a:lvl7pPr>
            <a:lvl8pPr marL="3429000" indent="-228600" algn="ctr" eaLnBrk="0" fontAlgn="base" hangingPunct="0">
              <a:spcBef>
                <a:spcPct val="0"/>
              </a:spcBef>
              <a:spcAft>
                <a:spcPct val="0"/>
              </a:spcAft>
              <a:defRPr sz="2400" b="1">
                <a:solidFill>
                  <a:srgbClr val="00279F"/>
                </a:solidFill>
                <a:latin typeface="Batang" panose="02030600000101010101" pitchFamily="18" charset="-127"/>
              </a:defRPr>
            </a:lvl8pPr>
            <a:lvl9pPr marL="3886200" indent="-228600" algn="ctr" eaLnBrk="0" fontAlgn="base" hangingPunct="0">
              <a:spcBef>
                <a:spcPct val="0"/>
              </a:spcBef>
              <a:spcAft>
                <a:spcPct val="0"/>
              </a:spcAft>
              <a:defRPr sz="2400" b="1">
                <a:solidFill>
                  <a:srgbClr val="00279F"/>
                </a:solidFill>
                <a:latin typeface="Batang" panose="02030600000101010101" pitchFamily="18" charset="-127"/>
              </a:defRPr>
            </a:lvl9pPr>
          </a:lstStyle>
          <a:p>
            <a:r>
              <a:rPr lang="en-US" altLang="zh-CN" sz="1400">
                <a:solidFill>
                  <a:schemeClr val="tx1"/>
                </a:solidFill>
                <a:latin typeface="Comic Sans MS" panose="030F0902030302020204" pitchFamily="66" charset="0"/>
                <a:ea typeface="宋体" panose="02010600030101010101" pitchFamily="2" charset="-122"/>
              </a:rPr>
              <a:t>58-23-D7-FA-20-B0</a:t>
            </a:r>
          </a:p>
        </p:txBody>
      </p:sp>
      <p:sp>
        <p:nvSpPr>
          <p:cNvPr id="8215" name="Line 26">
            <a:extLst>
              <a:ext uri="{FF2B5EF4-FFF2-40B4-BE49-F238E27FC236}">
                <a16:creationId xmlns:a16="http://schemas.microsoft.com/office/drawing/2014/main" id="{25B95297-1D61-CF4D-8E36-AEF748824DD9}"/>
              </a:ext>
            </a:extLst>
          </p:cNvPr>
          <p:cNvSpPr>
            <a:spLocks noChangeShapeType="1"/>
          </p:cNvSpPr>
          <p:nvPr/>
        </p:nvSpPr>
        <p:spPr bwMode="auto">
          <a:xfrm flipH="1">
            <a:off x="3849769" y="5729374"/>
            <a:ext cx="2460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216" name="Text Box 27">
            <a:extLst>
              <a:ext uri="{FF2B5EF4-FFF2-40B4-BE49-F238E27FC236}">
                <a16:creationId xmlns:a16="http://schemas.microsoft.com/office/drawing/2014/main" id="{F96C0B0B-4A6A-4444-8FE6-0A1F0DF68619}"/>
              </a:ext>
            </a:extLst>
          </p:cNvPr>
          <p:cNvSpPr txBox="1">
            <a:spLocks noChangeArrowheads="1"/>
          </p:cNvSpPr>
          <p:nvPr/>
        </p:nvSpPr>
        <p:spPr bwMode="auto">
          <a:xfrm>
            <a:off x="4138693" y="5645237"/>
            <a:ext cx="18149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00279F"/>
                </a:solidFill>
                <a:latin typeface="Batang" panose="02030600000101010101" pitchFamily="18" charset="-127"/>
              </a:defRPr>
            </a:lvl1pPr>
            <a:lvl2pPr marL="742950" indent="-285750">
              <a:defRPr sz="2400" b="1">
                <a:solidFill>
                  <a:srgbClr val="00279F"/>
                </a:solidFill>
                <a:latin typeface="Batang" panose="02030600000101010101" pitchFamily="18" charset="-127"/>
              </a:defRPr>
            </a:lvl2pPr>
            <a:lvl3pPr marL="1143000" indent="-228600">
              <a:defRPr sz="2400" b="1">
                <a:solidFill>
                  <a:srgbClr val="00279F"/>
                </a:solidFill>
                <a:latin typeface="Batang" panose="02030600000101010101" pitchFamily="18" charset="-127"/>
              </a:defRPr>
            </a:lvl3pPr>
            <a:lvl4pPr marL="1600200" indent="-228600">
              <a:defRPr sz="2400" b="1">
                <a:solidFill>
                  <a:srgbClr val="00279F"/>
                </a:solidFill>
                <a:latin typeface="Batang" panose="02030600000101010101" pitchFamily="18" charset="-127"/>
              </a:defRPr>
            </a:lvl4pPr>
            <a:lvl5pPr marL="2057400" indent="-228600">
              <a:defRPr sz="2400" b="1">
                <a:solidFill>
                  <a:srgbClr val="00279F"/>
                </a:solidFill>
                <a:latin typeface="Batang" panose="02030600000101010101" pitchFamily="18" charset="-127"/>
              </a:defRPr>
            </a:lvl5pPr>
            <a:lvl6pPr marL="2514600" indent="-228600" algn="ctr" eaLnBrk="0" fontAlgn="base" hangingPunct="0">
              <a:spcBef>
                <a:spcPct val="0"/>
              </a:spcBef>
              <a:spcAft>
                <a:spcPct val="0"/>
              </a:spcAft>
              <a:defRPr sz="2400" b="1">
                <a:solidFill>
                  <a:srgbClr val="00279F"/>
                </a:solidFill>
                <a:latin typeface="Batang" panose="02030600000101010101" pitchFamily="18" charset="-127"/>
              </a:defRPr>
            </a:lvl6pPr>
            <a:lvl7pPr marL="2971800" indent="-228600" algn="ctr" eaLnBrk="0" fontAlgn="base" hangingPunct="0">
              <a:spcBef>
                <a:spcPct val="0"/>
              </a:spcBef>
              <a:spcAft>
                <a:spcPct val="0"/>
              </a:spcAft>
              <a:defRPr sz="2400" b="1">
                <a:solidFill>
                  <a:srgbClr val="00279F"/>
                </a:solidFill>
                <a:latin typeface="Batang" panose="02030600000101010101" pitchFamily="18" charset="-127"/>
              </a:defRPr>
            </a:lvl7pPr>
            <a:lvl8pPr marL="3429000" indent="-228600" algn="ctr" eaLnBrk="0" fontAlgn="base" hangingPunct="0">
              <a:spcBef>
                <a:spcPct val="0"/>
              </a:spcBef>
              <a:spcAft>
                <a:spcPct val="0"/>
              </a:spcAft>
              <a:defRPr sz="2400" b="1">
                <a:solidFill>
                  <a:srgbClr val="00279F"/>
                </a:solidFill>
                <a:latin typeface="Batang" panose="02030600000101010101" pitchFamily="18" charset="-127"/>
              </a:defRPr>
            </a:lvl8pPr>
            <a:lvl9pPr marL="3886200" indent="-228600" algn="ctr" eaLnBrk="0" fontAlgn="base" hangingPunct="0">
              <a:spcBef>
                <a:spcPct val="0"/>
              </a:spcBef>
              <a:spcAft>
                <a:spcPct val="0"/>
              </a:spcAft>
              <a:defRPr sz="2400" b="1">
                <a:solidFill>
                  <a:srgbClr val="00279F"/>
                </a:solidFill>
                <a:latin typeface="Batang" panose="02030600000101010101" pitchFamily="18" charset="-127"/>
              </a:defRPr>
            </a:lvl9pPr>
          </a:lstStyle>
          <a:p>
            <a:r>
              <a:rPr lang="en-US" altLang="zh-CN" sz="1400">
                <a:solidFill>
                  <a:schemeClr val="tx1"/>
                </a:solidFill>
                <a:latin typeface="Comic Sans MS" panose="030F0902030302020204" pitchFamily="66" charset="0"/>
                <a:ea typeface="宋体" panose="02010600030101010101" pitchFamily="2" charset="-122"/>
              </a:rPr>
              <a:t>0C-C4-11-6F-E3-98</a:t>
            </a:r>
          </a:p>
        </p:txBody>
      </p:sp>
      <p:sp>
        <p:nvSpPr>
          <p:cNvPr id="8217" name="Line 28">
            <a:extLst>
              <a:ext uri="{FF2B5EF4-FFF2-40B4-BE49-F238E27FC236}">
                <a16:creationId xmlns:a16="http://schemas.microsoft.com/office/drawing/2014/main" id="{5AEF1B54-C6B7-074C-81D4-F8BECB9002BD}"/>
              </a:ext>
            </a:extLst>
          </p:cNvPr>
          <p:cNvSpPr>
            <a:spLocks noChangeShapeType="1"/>
          </p:cNvSpPr>
          <p:nvPr/>
        </p:nvSpPr>
        <p:spPr bwMode="auto">
          <a:xfrm flipV="1">
            <a:off x="2347993" y="4518112"/>
            <a:ext cx="0" cy="2778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218" name="Text Box 29">
            <a:extLst>
              <a:ext uri="{FF2B5EF4-FFF2-40B4-BE49-F238E27FC236}">
                <a16:creationId xmlns:a16="http://schemas.microsoft.com/office/drawing/2014/main" id="{7E3B8507-B8CC-E44D-91DD-A9FDE6020ACC}"/>
              </a:ext>
            </a:extLst>
          </p:cNvPr>
          <p:cNvSpPr txBox="1">
            <a:spLocks noChangeArrowheads="1"/>
          </p:cNvSpPr>
          <p:nvPr/>
        </p:nvSpPr>
        <p:spPr bwMode="auto">
          <a:xfrm>
            <a:off x="1217693" y="4827674"/>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00279F"/>
                </a:solidFill>
                <a:latin typeface="Batang" panose="02030600000101010101" pitchFamily="18" charset="-127"/>
              </a:defRPr>
            </a:lvl1pPr>
            <a:lvl2pPr marL="742950" indent="-285750">
              <a:defRPr sz="2400" b="1">
                <a:solidFill>
                  <a:srgbClr val="00279F"/>
                </a:solidFill>
                <a:latin typeface="Batang" panose="02030600000101010101" pitchFamily="18" charset="-127"/>
              </a:defRPr>
            </a:lvl2pPr>
            <a:lvl3pPr marL="1143000" indent="-228600">
              <a:defRPr sz="2400" b="1">
                <a:solidFill>
                  <a:srgbClr val="00279F"/>
                </a:solidFill>
                <a:latin typeface="Batang" panose="02030600000101010101" pitchFamily="18" charset="-127"/>
              </a:defRPr>
            </a:lvl3pPr>
            <a:lvl4pPr marL="1600200" indent="-228600">
              <a:defRPr sz="2400" b="1">
                <a:solidFill>
                  <a:srgbClr val="00279F"/>
                </a:solidFill>
                <a:latin typeface="Batang" panose="02030600000101010101" pitchFamily="18" charset="-127"/>
              </a:defRPr>
            </a:lvl4pPr>
            <a:lvl5pPr marL="2057400" indent="-228600">
              <a:defRPr sz="2400" b="1">
                <a:solidFill>
                  <a:srgbClr val="00279F"/>
                </a:solidFill>
                <a:latin typeface="Batang" panose="02030600000101010101" pitchFamily="18" charset="-127"/>
              </a:defRPr>
            </a:lvl5pPr>
            <a:lvl6pPr marL="2514600" indent="-228600" algn="ctr" eaLnBrk="0" fontAlgn="base" hangingPunct="0">
              <a:spcBef>
                <a:spcPct val="0"/>
              </a:spcBef>
              <a:spcAft>
                <a:spcPct val="0"/>
              </a:spcAft>
              <a:defRPr sz="2400" b="1">
                <a:solidFill>
                  <a:srgbClr val="00279F"/>
                </a:solidFill>
                <a:latin typeface="Batang" panose="02030600000101010101" pitchFamily="18" charset="-127"/>
              </a:defRPr>
            </a:lvl6pPr>
            <a:lvl7pPr marL="2971800" indent="-228600" algn="ctr" eaLnBrk="0" fontAlgn="base" hangingPunct="0">
              <a:spcBef>
                <a:spcPct val="0"/>
              </a:spcBef>
              <a:spcAft>
                <a:spcPct val="0"/>
              </a:spcAft>
              <a:defRPr sz="2400" b="1">
                <a:solidFill>
                  <a:srgbClr val="00279F"/>
                </a:solidFill>
                <a:latin typeface="Batang" panose="02030600000101010101" pitchFamily="18" charset="-127"/>
              </a:defRPr>
            </a:lvl7pPr>
            <a:lvl8pPr marL="3429000" indent="-228600" algn="ctr" eaLnBrk="0" fontAlgn="base" hangingPunct="0">
              <a:spcBef>
                <a:spcPct val="0"/>
              </a:spcBef>
              <a:spcAft>
                <a:spcPct val="0"/>
              </a:spcAft>
              <a:defRPr sz="2400" b="1">
                <a:solidFill>
                  <a:srgbClr val="00279F"/>
                </a:solidFill>
                <a:latin typeface="Batang" panose="02030600000101010101" pitchFamily="18" charset="-127"/>
              </a:defRPr>
            </a:lvl8pPr>
            <a:lvl9pPr marL="3886200" indent="-228600" algn="ctr" eaLnBrk="0" fontAlgn="base" hangingPunct="0">
              <a:spcBef>
                <a:spcPct val="0"/>
              </a:spcBef>
              <a:spcAft>
                <a:spcPct val="0"/>
              </a:spcAft>
              <a:defRPr sz="2400" b="1">
                <a:solidFill>
                  <a:srgbClr val="00279F"/>
                </a:solidFill>
                <a:latin typeface="Batang" panose="02030600000101010101" pitchFamily="18" charset="-127"/>
              </a:defRPr>
            </a:lvl9pPr>
          </a:lstStyle>
          <a:p>
            <a:r>
              <a:rPr lang="en-US" altLang="zh-CN" sz="1400">
                <a:solidFill>
                  <a:schemeClr val="tx1"/>
                </a:solidFill>
                <a:latin typeface="Comic Sans MS" panose="030F0902030302020204" pitchFamily="66" charset="0"/>
                <a:ea typeface="宋体" panose="02010600030101010101" pitchFamily="2" charset="-122"/>
              </a:rPr>
              <a:t>71-65-F7-2B-08-53</a:t>
            </a:r>
          </a:p>
        </p:txBody>
      </p:sp>
      <p:sp>
        <p:nvSpPr>
          <p:cNvPr id="8219" name="Text Box 30">
            <a:extLst>
              <a:ext uri="{FF2B5EF4-FFF2-40B4-BE49-F238E27FC236}">
                <a16:creationId xmlns:a16="http://schemas.microsoft.com/office/drawing/2014/main" id="{BBF1319F-68A1-2649-BE3C-299DA53EAAA5}"/>
              </a:ext>
            </a:extLst>
          </p:cNvPr>
          <p:cNvSpPr txBox="1">
            <a:spLocks noChangeArrowheads="1"/>
          </p:cNvSpPr>
          <p:nvPr/>
        </p:nvSpPr>
        <p:spPr bwMode="auto">
          <a:xfrm>
            <a:off x="3230644" y="4429212"/>
            <a:ext cx="10999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00279F"/>
                </a:solidFill>
                <a:latin typeface="Batang" panose="02030600000101010101" pitchFamily="18" charset="-127"/>
              </a:defRPr>
            </a:lvl1pPr>
            <a:lvl2pPr marL="742950" indent="-285750">
              <a:defRPr sz="2400" b="1">
                <a:solidFill>
                  <a:srgbClr val="00279F"/>
                </a:solidFill>
                <a:latin typeface="Batang" panose="02030600000101010101" pitchFamily="18" charset="-127"/>
              </a:defRPr>
            </a:lvl2pPr>
            <a:lvl3pPr marL="1143000" indent="-228600">
              <a:defRPr sz="2400" b="1">
                <a:solidFill>
                  <a:srgbClr val="00279F"/>
                </a:solidFill>
                <a:latin typeface="Batang" panose="02030600000101010101" pitchFamily="18" charset="-127"/>
              </a:defRPr>
            </a:lvl3pPr>
            <a:lvl4pPr marL="1600200" indent="-228600">
              <a:defRPr sz="2400" b="1">
                <a:solidFill>
                  <a:srgbClr val="00279F"/>
                </a:solidFill>
                <a:latin typeface="Batang" panose="02030600000101010101" pitchFamily="18" charset="-127"/>
              </a:defRPr>
            </a:lvl4pPr>
            <a:lvl5pPr marL="2057400" indent="-228600">
              <a:defRPr sz="2400" b="1">
                <a:solidFill>
                  <a:srgbClr val="00279F"/>
                </a:solidFill>
                <a:latin typeface="Batang" panose="02030600000101010101" pitchFamily="18" charset="-127"/>
              </a:defRPr>
            </a:lvl5pPr>
            <a:lvl6pPr marL="2514600" indent="-228600" algn="ctr" eaLnBrk="0" fontAlgn="base" hangingPunct="0">
              <a:spcBef>
                <a:spcPct val="0"/>
              </a:spcBef>
              <a:spcAft>
                <a:spcPct val="0"/>
              </a:spcAft>
              <a:defRPr sz="2400" b="1">
                <a:solidFill>
                  <a:srgbClr val="00279F"/>
                </a:solidFill>
                <a:latin typeface="Batang" panose="02030600000101010101" pitchFamily="18" charset="-127"/>
              </a:defRPr>
            </a:lvl6pPr>
            <a:lvl7pPr marL="2971800" indent="-228600" algn="ctr" eaLnBrk="0" fontAlgn="base" hangingPunct="0">
              <a:spcBef>
                <a:spcPct val="0"/>
              </a:spcBef>
              <a:spcAft>
                <a:spcPct val="0"/>
              </a:spcAft>
              <a:defRPr sz="2400" b="1">
                <a:solidFill>
                  <a:srgbClr val="00279F"/>
                </a:solidFill>
                <a:latin typeface="Batang" panose="02030600000101010101" pitchFamily="18" charset="-127"/>
              </a:defRPr>
            </a:lvl7pPr>
            <a:lvl8pPr marL="3429000" indent="-228600" algn="ctr" eaLnBrk="0" fontAlgn="base" hangingPunct="0">
              <a:spcBef>
                <a:spcPct val="0"/>
              </a:spcBef>
              <a:spcAft>
                <a:spcPct val="0"/>
              </a:spcAft>
              <a:defRPr sz="2400" b="1">
                <a:solidFill>
                  <a:srgbClr val="00279F"/>
                </a:solidFill>
                <a:latin typeface="Batang" panose="02030600000101010101" pitchFamily="18" charset="-127"/>
              </a:defRPr>
            </a:lvl8pPr>
            <a:lvl9pPr marL="3886200" indent="-228600" algn="ctr" eaLnBrk="0" fontAlgn="base" hangingPunct="0">
              <a:spcBef>
                <a:spcPct val="0"/>
              </a:spcBef>
              <a:spcAft>
                <a:spcPct val="0"/>
              </a:spcAft>
              <a:defRPr sz="2400" b="1">
                <a:solidFill>
                  <a:srgbClr val="00279F"/>
                </a:solidFill>
                <a:latin typeface="Batang" panose="02030600000101010101" pitchFamily="18" charset="-127"/>
              </a:defRPr>
            </a:lvl9pPr>
          </a:lstStyle>
          <a:p>
            <a:r>
              <a:rPr lang="en-US" altLang="zh-CN">
                <a:solidFill>
                  <a:schemeClr val="tx1"/>
                </a:solidFill>
                <a:latin typeface="Comic Sans MS" panose="030F0902030302020204" pitchFamily="66" charset="0"/>
                <a:ea typeface="宋体" panose="02010600030101010101" pitchFamily="2" charset="-122"/>
              </a:rPr>
              <a:t>   LAN</a:t>
            </a:r>
          </a:p>
        </p:txBody>
      </p:sp>
      <p:sp>
        <p:nvSpPr>
          <p:cNvPr id="8220" name="Text Box 31">
            <a:extLst>
              <a:ext uri="{FF2B5EF4-FFF2-40B4-BE49-F238E27FC236}">
                <a16:creationId xmlns:a16="http://schemas.microsoft.com/office/drawing/2014/main" id="{477D5AC1-2CFB-604F-B5E3-D3B0D83C8A48}"/>
              </a:ext>
            </a:extLst>
          </p:cNvPr>
          <p:cNvSpPr txBox="1">
            <a:spLocks noChangeArrowheads="1"/>
          </p:cNvSpPr>
          <p:nvPr/>
        </p:nvSpPr>
        <p:spPr bwMode="auto">
          <a:xfrm>
            <a:off x="1447882" y="3784686"/>
            <a:ext cx="1260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00279F"/>
                </a:solidFill>
                <a:latin typeface="Batang" panose="02030600000101010101" pitchFamily="18" charset="-127"/>
              </a:defRPr>
            </a:lvl1pPr>
            <a:lvl2pPr marL="742950" indent="-285750">
              <a:defRPr sz="2400" b="1">
                <a:solidFill>
                  <a:srgbClr val="00279F"/>
                </a:solidFill>
                <a:latin typeface="Batang" panose="02030600000101010101" pitchFamily="18" charset="-127"/>
              </a:defRPr>
            </a:lvl2pPr>
            <a:lvl3pPr marL="1143000" indent="-228600">
              <a:defRPr sz="2400" b="1">
                <a:solidFill>
                  <a:srgbClr val="00279F"/>
                </a:solidFill>
                <a:latin typeface="Batang" panose="02030600000101010101" pitchFamily="18" charset="-127"/>
              </a:defRPr>
            </a:lvl3pPr>
            <a:lvl4pPr marL="1600200" indent="-228600">
              <a:defRPr sz="2400" b="1">
                <a:solidFill>
                  <a:srgbClr val="00279F"/>
                </a:solidFill>
                <a:latin typeface="Batang" panose="02030600000101010101" pitchFamily="18" charset="-127"/>
              </a:defRPr>
            </a:lvl4pPr>
            <a:lvl5pPr marL="2057400" indent="-228600">
              <a:defRPr sz="2400" b="1">
                <a:solidFill>
                  <a:srgbClr val="00279F"/>
                </a:solidFill>
                <a:latin typeface="Batang" panose="02030600000101010101" pitchFamily="18" charset="-127"/>
              </a:defRPr>
            </a:lvl5pPr>
            <a:lvl6pPr marL="2514600" indent="-228600" algn="ctr" eaLnBrk="0" fontAlgn="base" hangingPunct="0">
              <a:spcBef>
                <a:spcPct val="0"/>
              </a:spcBef>
              <a:spcAft>
                <a:spcPct val="0"/>
              </a:spcAft>
              <a:defRPr sz="2400" b="1">
                <a:solidFill>
                  <a:srgbClr val="00279F"/>
                </a:solidFill>
                <a:latin typeface="Batang" panose="02030600000101010101" pitchFamily="18" charset="-127"/>
              </a:defRPr>
            </a:lvl6pPr>
            <a:lvl7pPr marL="2971800" indent="-228600" algn="ctr" eaLnBrk="0" fontAlgn="base" hangingPunct="0">
              <a:spcBef>
                <a:spcPct val="0"/>
              </a:spcBef>
              <a:spcAft>
                <a:spcPct val="0"/>
              </a:spcAft>
              <a:defRPr sz="2400" b="1">
                <a:solidFill>
                  <a:srgbClr val="00279F"/>
                </a:solidFill>
                <a:latin typeface="Batang" panose="02030600000101010101" pitchFamily="18" charset="-127"/>
              </a:defRPr>
            </a:lvl7pPr>
            <a:lvl8pPr marL="3429000" indent="-228600" algn="ctr" eaLnBrk="0" fontAlgn="base" hangingPunct="0">
              <a:spcBef>
                <a:spcPct val="0"/>
              </a:spcBef>
              <a:spcAft>
                <a:spcPct val="0"/>
              </a:spcAft>
              <a:defRPr sz="2400" b="1">
                <a:solidFill>
                  <a:srgbClr val="00279F"/>
                </a:solidFill>
                <a:latin typeface="Batang" panose="02030600000101010101" pitchFamily="18" charset="-127"/>
              </a:defRPr>
            </a:lvl8pPr>
            <a:lvl9pPr marL="3886200" indent="-228600" algn="ctr" eaLnBrk="0" fontAlgn="base" hangingPunct="0">
              <a:spcBef>
                <a:spcPct val="0"/>
              </a:spcBef>
              <a:spcAft>
                <a:spcPct val="0"/>
              </a:spcAft>
              <a:defRPr sz="2400" b="1">
                <a:solidFill>
                  <a:srgbClr val="00279F"/>
                </a:solidFill>
                <a:latin typeface="Batang" panose="02030600000101010101" pitchFamily="18" charset="-127"/>
              </a:defRPr>
            </a:lvl9pPr>
          </a:lstStyle>
          <a:p>
            <a:r>
              <a:rPr lang="en-US" altLang="zh-CN" sz="1400">
                <a:solidFill>
                  <a:schemeClr val="tx1"/>
                </a:solidFill>
                <a:latin typeface="Comic Sans MS" panose="030F0902030302020204" pitchFamily="66" charset="0"/>
                <a:ea typeface="宋体" panose="02010600030101010101" pitchFamily="2" charset="-122"/>
              </a:rPr>
              <a:t>237.196.7.23</a:t>
            </a:r>
          </a:p>
        </p:txBody>
      </p:sp>
      <p:sp>
        <p:nvSpPr>
          <p:cNvPr id="8221" name="Line 32">
            <a:extLst>
              <a:ext uri="{FF2B5EF4-FFF2-40B4-BE49-F238E27FC236}">
                <a16:creationId xmlns:a16="http://schemas.microsoft.com/office/drawing/2014/main" id="{616DC404-6B02-4643-9776-80FE99640A33}"/>
              </a:ext>
            </a:extLst>
          </p:cNvPr>
          <p:cNvSpPr>
            <a:spLocks noChangeShapeType="1"/>
          </p:cNvSpPr>
          <p:nvPr/>
        </p:nvSpPr>
        <p:spPr bwMode="auto">
          <a:xfrm>
            <a:off x="2093993" y="4037099"/>
            <a:ext cx="0" cy="2460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222" name="Text Box 33">
            <a:extLst>
              <a:ext uri="{FF2B5EF4-FFF2-40B4-BE49-F238E27FC236}">
                <a16:creationId xmlns:a16="http://schemas.microsoft.com/office/drawing/2014/main" id="{908C9059-670E-C84B-94F3-81A0F544C962}"/>
              </a:ext>
            </a:extLst>
          </p:cNvPr>
          <p:cNvSpPr txBox="1">
            <a:spLocks noChangeArrowheads="1"/>
          </p:cNvSpPr>
          <p:nvPr/>
        </p:nvSpPr>
        <p:spPr bwMode="auto">
          <a:xfrm>
            <a:off x="4162507" y="2984586"/>
            <a:ext cx="1260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00279F"/>
                </a:solidFill>
                <a:latin typeface="Batang" panose="02030600000101010101" pitchFamily="18" charset="-127"/>
              </a:defRPr>
            </a:lvl1pPr>
            <a:lvl2pPr marL="742950" indent="-285750">
              <a:defRPr sz="2400" b="1">
                <a:solidFill>
                  <a:srgbClr val="00279F"/>
                </a:solidFill>
                <a:latin typeface="Batang" panose="02030600000101010101" pitchFamily="18" charset="-127"/>
              </a:defRPr>
            </a:lvl2pPr>
            <a:lvl3pPr marL="1143000" indent="-228600">
              <a:defRPr sz="2400" b="1">
                <a:solidFill>
                  <a:srgbClr val="00279F"/>
                </a:solidFill>
                <a:latin typeface="Batang" panose="02030600000101010101" pitchFamily="18" charset="-127"/>
              </a:defRPr>
            </a:lvl3pPr>
            <a:lvl4pPr marL="1600200" indent="-228600">
              <a:defRPr sz="2400" b="1">
                <a:solidFill>
                  <a:srgbClr val="00279F"/>
                </a:solidFill>
                <a:latin typeface="Batang" panose="02030600000101010101" pitchFamily="18" charset="-127"/>
              </a:defRPr>
            </a:lvl4pPr>
            <a:lvl5pPr marL="2057400" indent="-228600">
              <a:defRPr sz="2400" b="1">
                <a:solidFill>
                  <a:srgbClr val="00279F"/>
                </a:solidFill>
                <a:latin typeface="Batang" panose="02030600000101010101" pitchFamily="18" charset="-127"/>
              </a:defRPr>
            </a:lvl5pPr>
            <a:lvl6pPr marL="2514600" indent="-228600" algn="ctr" eaLnBrk="0" fontAlgn="base" hangingPunct="0">
              <a:spcBef>
                <a:spcPct val="0"/>
              </a:spcBef>
              <a:spcAft>
                <a:spcPct val="0"/>
              </a:spcAft>
              <a:defRPr sz="2400" b="1">
                <a:solidFill>
                  <a:srgbClr val="00279F"/>
                </a:solidFill>
                <a:latin typeface="Batang" panose="02030600000101010101" pitchFamily="18" charset="-127"/>
              </a:defRPr>
            </a:lvl6pPr>
            <a:lvl7pPr marL="2971800" indent="-228600" algn="ctr" eaLnBrk="0" fontAlgn="base" hangingPunct="0">
              <a:spcBef>
                <a:spcPct val="0"/>
              </a:spcBef>
              <a:spcAft>
                <a:spcPct val="0"/>
              </a:spcAft>
              <a:defRPr sz="2400" b="1">
                <a:solidFill>
                  <a:srgbClr val="00279F"/>
                </a:solidFill>
                <a:latin typeface="Batang" panose="02030600000101010101" pitchFamily="18" charset="-127"/>
              </a:defRPr>
            </a:lvl7pPr>
            <a:lvl8pPr marL="3429000" indent="-228600" algn="ctr" eaLnBrk="0" fontAlgn="base" hangingPunct="0">
              <a:spcBef>
                <a:spcPct val="0"/>
              </a:spcBef>
              <a:spcAft>
                <a:spcPct val="0"/>
              </a:spcAft>
              <a:defRPr sz="2400" b="1">
                <a:solidFill>
                  <a:srgbClr val="00279F"/>
                </a:solidFill>
                <a:latin typeface="Batang" panose="02030600000101010101" pitchFamily="18" charset="-127"/>
              </a:defRPr>
            </a:lvl8pPr>
            <a:lvl9pPr marL="3886200" indent="-228600" algn="ctr" eaLnBrk="0" fontAlgn="base" hangingPunct="0">
              <a:spcBef>
                <a:spcPct val="0"/>
              </a:spcBef>
              <a:spcAft>
                <a:spcPct val="0"/>
              </a:spcAft>
              <a:defRPr sz="2400" b="1">
                <a:solidFill>
                  <a:srgbClr val="00279F"/>
                </a:solidFill>
                <a:latin typeface="Batang" panose="02030600000101010101" pitchFamily="18" charset="-127"/>
              </a:defRPr>
            </a:lvl9pPr>
          </a:lstStyle>
          <a:p>
            <a:r>
              <a:rPr lang="en-US" altLang="zh-CN" sz="1400">
                <a:solidFill>
                  <a:schemeClr val="tx1"/>
                </a:solidFill>
                <a:latin typeface="Comic Sans MS" panose="030F0902030302020204" pitchFamily="66" charset="0"/>
                <a:ea typeface="宋体" panose="02010600030101010101" pitchFamily="2" charset="-122"/>
              </a:rPr>
              <a:t>237.196.7.78</a:t>
            </a:r>
          </a:p>
        </p:txBody>
      </p:sp>
      <p:sp>
        <p:nvSpPr>
          <p:cNvPr id="8223" name="Line 34">
            <a:extLst>
              <a:ext uri="{FF2B5EF4-FFF2-40B4-BE49-F238E27FC236}">
                <a16:creationId xmlns:a16="http://schemas.microsoft.com/office/drawing/2014/main" id="{68D704E0-D2A4-6F48-A26B-B2BA1256AACC}"/>
              </a:ext>
            </a:extLst>
          </p:cNvPr>
          <p:cNvSpPr>
            <a:spLocks noChangeShapeType="1"/>
          </p:cNvSpPr>
          <p:nvPr/>
        </p:nvSpPr>
        <p:spPr bwMode="auto">
          <a:xfrm flipH="1" flipV="1">
            <a:off x="3922794" y="3109999"/>
            <a:ext cx="282575" cy="12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224" name="Line 35">
            <a:extLst>
              <a:ext uri="{FF2B5EF4-FFF2-40B4-BE49-F238E27FC236}">
                <a16:creationId xmlns:a16="http://schemas.microsoft.com/office/drawing/2014/main" id="{317B7118-9543-9C4E-878A-7A1DFC26FCF0}"/>
              </a:ext>
            </a:extLst>
          </p:cNvPr>
          <p:cNvSpPr>
            <a:spLocks noChangeShapeType="1"/>
          </p:cNvSpPr>
          <p:nvPr/>
        </p:nvSpPr>
        <p:spPr bwMode="auto">
          <a:xfrm>
            <a:off x="5272168" y="4149812"/>
            <a:ext cx="0" cy="2460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225" name="Text Box 36">
            <a:extLst>
              <a:ext uri="{FF2B5EF4-FFF2-40B4-BE49-F238E27FC236}">
                <a16:creationId xmlns:a16="http://schemas.microsoft.com/office/drawing/2014/main" id="{8106DBC0-3F86-9648-B8E0-3CAC26B47E8A}"/>
              </a:ext>
            </a:extLst>
          </p:cNvPr>
          <p:cNvSpPr txBox="1">
            <a:spLocks noChangeArrowheads="1"/>
          </p:cNvSpPr>
          <p:nvPr/>
        </p:nvSpPr>
        <p:spPr bwMode="auto">
          <a:xfrm>
            <a:off x="4662568" y="3884699"/>
            <a:ext cx="1231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00279F"/>
                </a:solidFill>
                <a:latin typeface="Batang" panose="02030600000101010101" pitchFamily="18" charset="-127"/>
              </a:defRPr>
            </a:lvl1pPr>
            <a:lvl2pPr marL="742950" indent="-285750">
              <a:defRPr sz="2400" b="1">
                <a:solidFill>
                  <a:srgbClr val="00279F"/>
                </a:solidFill>
                <a:latin typeface="Batang" panose="02030600000101010101" pitchFamily="18" charset="-127"/>
              </a:defRPr>
            </a:lvl2pPr>
            <a:lvl3pPr marL="1143000" indent="-228600">
              <a:defRPr sz="2400" b="1">
                <a:solidFill>
                  <a:srgbClr val="00279F"/>
                </a:solidFill>
                <a:latin typeface="Batang" panose="02030600000101010101" pitchFamily="18" charset="-127"/>
              </a:defRPr>
            </a:lvl3pPr>
            <a:lvl4pPr marL="1600200" indent="-228600">
              <a:defRPr sz="2400" b="1">
                <a:solidFill>
                  <a:srgbClr val="00279F"/>
                </a:solidFill>
                <a:latin typeface="Batang" panose="02030600000101010101" pitchFamily="18" charset="-127"/>
              </a:defRPr>
            </a:lvl4pPr>
            <a:lvl5pPr marL="2057400" indent="-228600">
              <a:defRPr sz="2400" b="1">
                <a:solidFill>
                  <a:srgbClr val="00279F"/>
                </a:solidFill>
                <a:latin typeface="Batang" panose="02030600000101010101" pitchFamily="18" charset="-127"/>
              </a:defRPr>
            </a:lvl5pPr>
            <a:lvl6pPr marL="2514600" indent="-228600" algn="ctr" eaLnBrk="0" fontAlgn="base" hangingPunct="0">
              <a:spcBef>
                <a:spcPct val="0"/>
              </a:spcBef>
              <a:spcAft>
                <a:spcPct val="0"/>
              </a:spcAft>
              <a:defRPr sz="2400" b="1">
                <a:solidFill>
                  <a:srgbClr val="00279F"/>
                </a:solidFill>
                <a:latin typeface="Batang" panose="02030600000101010101" pitchFamily="18" charset="-127"/>
              </a:defRPr>
            </a:lvl6pPr>
            <a:lvl7pPr marL="2971800" indent="-228600" algn="ctr" eaLnBrk="0" fontAlgn="base" hangingPunct="0">
              <a:spcBef>
                <a:spcPct val="0"/>
              </a:spcBef>
              <a:spcAft>
                <a:spcPct val="0"/>
              </a:spcAft>
              <a:defRPr sz="2400" b="1">
                <a:solidFill>
                  <a:srgbClr val="00279F"/>
                </a:solidFill>
                <a:latin typeface="Batang" panose="02030600000101010101" pitchFamily="18" charset="-127"/>
              </a:defRPr>
            </a:lvl7pPr>
            <a:lvl8pPr marL="3429000" indent="-228600" algn="ctr" eaLnBrk="0" fontAlgn="base" hangingPunct="0">
              <a:spcBef>
                <a:spcPct val="0"/>
              </a:spcBef>
              <a:spcAft>
                <a:spcPct val="0"/>
              </a:spcAft>
              <a:defRPr sz="2400" b="1">
                <a:solidFill>
                  <a:srgbClr val="00279F"/>
                </a:solidFill>
                <a:latin typeface="Batang" panose="02030600000101010101" pitchFamily="18" charset="-127"/>
              </a:defRPr>
            </a:lvl8pPr>
            <a:lvl9pPr marL="3886200" indent="-228600" algn="ctr" eaLnBrk="0" fontAlgn="base" hangingPunct="0">
              <a:spcBef>
                <a:spcPct val="0"/>
              </a:spcBef>
              <a:spcAft>
                <a:spcPct val="0"/>
              </a:spcAft>
              <a:defRPr sz="2400" b="1">
                <a:solidFill>
                  <a:srgbClr val="00279F"/>
                </a:solidFill>
                <a:latin typeface="Batang" panose="02030600000101010101" pitchFamily="18" charset="-127"/>
              </a:defRPr>
            </a:lvl9pPr>
          </a:lstStyle>
          <a:p>
            <a:r>
              <a:rPr lang="en-US" altLang="zh-CN" sz="1400">
                <a:solidFill>
                  <a:schemeClr val="tx1"/>
                </a:solidFill>
                <a:latin typeface="Comic Sans MS" panose="030F0902030302020204" pitchFamily="66" charset="0"/>
                <a:ea typeface="宋体" panose="02010600030101010101" pitchFamily="2" charset="-122"/>
              </a:rPr>
              <a:t>237.196.7.14</a:t>
            </a:r>
          </a:p>
        </p:txBody>
      </p:sp>
      <p:sp>
        <p:nvSpPr>
          <p:cNvPr id="8226" name="Line 38">
            <a:extLst>
              <a:ext uri="{FF2B5EF4-FFF2-40B4-BE49-F238E27FC236}">
                <a16:creationId xmlns:a16="http://schemas.microsoft.com/office/drawing/2014/main" id="{804625E4-6981-7840-B01D-169A764BCDE1}"/>
              </a:ext>
            </a:extLst>
          </p:cNvPr>
          <p:cNvSpPr>
            <a:spLocks noChangeShapeType="1"/>
          </p:cNvSpPr>
          <p:nvPr/>
        </p:nvSpPr>
        <p:spPr bwMode="auto">
          <a:xfrm>
            <a:off x="3354469" y="5996074"/>
            <a:ext cx="2317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227" name="Text Box 39">
            <a:extLst>
              <a:ext uri="{FF2B5EF4-FFF2-40B4-BE49-F238E27FC236}">
                <a16:creationId xmlns:a16="http://schemas.microsoft.com/office/drawing/2014/main" id="{0F8F227D-3BF2-AF44-9429-0F5054702F19}"/>
              </a:ext>
            </a:extLst>
          </p:cNvPr>
          <p:cNvSpPr txBox="1">
            <a:spLocks noChangeArrowheads="1"/>
          </p:cNvSpPr>
          <p:nvPr/>
        </p:nvSpPr>
        <p:spPr bwMode="auto">
          <a:xfrm>
            <a:off x="2116219" y="5854786"/>
            <a:ext cx="1260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00279F"/>
                </a:solidFill>
                <a:latin typeface="Batang" panose="02030600000101010101" pitchFamily="18" charset="-127"/>
              </a:defRPr>
            </a:lvl1pPr>
            <a:lvl2pPr marL="742950" indent="-285750">
              <a:defRPr sz="2400" b="1">
                <a:solidFill>
                  <a:srgbClr val="00279F"/>
                </a:solidFill>
                <a:latin typeface="Batang" panose="02030600000101010101" pitchFamily="18" charset="-127"/>
              </a:defRPr>
            </a:lvl2pPr>
            <a:lvl3pPr marL="1143000" indent="-228600">
              <a:defRPr sz="2400" b="1">
                <a:solidFill>
                  <a:srgbClr val="00279F"/>
                </a:solidFill>
                <a:latin typeface="Batang" panose="02030600000101010101" pitchFamily="18" charset="-127"/>
              </a:defRPr>
            </a:lvl3pPr>
            <a:lvl4pPr marL="1600200" indent="-228600">
              <a:defRPr sz="2400" b="1">
                <a:solidFill>
                  <a:srgbClr val="00279F"/>
                </a:solidFill>
                <a:latin typeface="Batang" panose="02030600000101010101" pitchFamily="18" charset="-127"/>
              </a:defRPr>
            </a:lvl4pPr>
            <a:lvl5pPr marL="2057400" indent="-228600">
              <a:defRPr sz="2400" b="1">
                <a:solidFill>
                  <a:srgbClr val="00279F"/>
                </a:solidFill>
                <a:latin typeface="Batang" panose="02030600000101010101" pitchFamily="18" charset="-127"/>
              </a:defRPr>
            </a:lvl5pPr>
            <a:lvl6pPr marL="2514600" indent="-228600" algn="ctr" eaLnBrk="0" fontAlgn="base" hangingPunct="0">
              <a:spcBef>
                <a:spcPct val="0"/>
              </a:spcBef>
              <a:spcAft>
                <a:spcPct val="0"/>
              </a:spcAft>
              <a:defRPr sz="2400" b="1">
                <a:solidFill>
                  <a:srgbClr val="00279F"/>
                </a:solidFill>
                <a:latin typeface="Batang" panose="02030600000101010101" pitchFamily="18" charset="-127"/>
              </a:defRPr>
            </a:lvl6pPr>
            <a:lvl7pPr marL="2971800" indent="-228600" algn="ctr" eaLnBrk="0" fontAlgn="base" hangingPunct="0">
              <a:spcBef>
                <a:spcPct val="0"/>
              </a:spcBef>
              <a:spcAft>
                <a:spcPct val="0"/>
              </a:spcAft>
              <a:defRPr sz="2400" b="1">
                <a:solidFill>
                  <a:srgbClr val="00279F"/>
                </a:solidFill>
                <a:latin typeface="Batang" panose="02030600000101010101" pitchFamily="18" charset="-127"/>
              </a:defRPr>
            </a:lvl7pPr>
            <a:lvl8pPr marL="3429000" indent="-228600" algn="ctr" eaLnBrk="0" fontAlgn="base" hangingPunct="0">
              <a:spcBef>
                <a:spcPct val="0"/>
              </a:spcBef>
              <a:spcAft>
                <a:spcPct val="0"/>
              </a:spcAft>
              <a:defRPr sz="2400" b="1">
                <a:solidFill>
                  <a:srgbClr val="00279F"/>
                </a:solidFill>
                <a:latin typeface="Batang" panose="02030600000101010101" pitchFamily="18" charset="-127"/>
              </a:defRPr>
            </a:lvl8pPr>
            <a:lvl9pPr marL="3886200" indent="-228600" algn="ctr" eaLnBrk="0" fontAlgn="base" hangingPunct="0">
              <a:spcBef>
                <a:spcPct val="0"/>
              </a:spcBef>
              <a:spcAft>
                <a:spcPct val="0"/>
              </a:spcAft>
              <a:defRPr sz="2400" b="1">
                <a:solidFill>
                  <a:srgbClr val="00279F"/>
                </a:solidFill>
                <a:latin typeface="Batang" panose="02030600000101010101" pitchFamily="18" charset="-127"/>
              </a:defRPr>
            </a:lvl9pPr>
          </a:lstStyle>
          <a:p>
            <a:r>
              <a:rPr lang="en-US" altLang="zh-CN" sz="1400">
                <a:solidFill>
                  <a:schemeClr val="tx1"/>
                </a:solidFill>
                <a:latin typeface="Comic Sans MS" panose="030F0902030302020204" pitchFamily="66" charset="0"/>
                <a:ea typeface="宋体" panose="02010600030101010101" pitchFamily="2" charset="-122"/>
              </a:rPr>
              <a:t>237.196.7.88</a:t>
            </a:r>
          </a:p>
        </p:txBody>
      </p:sp>
      <p:sp>
        <p:nvSpPr>
          <p:cNvPr id="2" name="Rectangle 1">
            <a:extLst>
              <a:ext uri="{FF2B5EF4-FFF2-40B4-BE49-F238E27FC236}">
                <a16:creationId xmlns:a16="http://schemas.microsoft.com/office/drawing/2014/main" id="{F012E0E2-DB56-2D4C-9821-F5F962C6E26E}"/>
              </a:ext>
            </a:extLst>
          </p:cNvPr>
          <p:cNvSpPr/>
          <p:nvPr/>
        </p:nvSpPr>
        <p:spPr>
          <a:xfrm>
            <a:off x="628199" y="1021615"/>
            <a:ext cx="5684313" cy="400110"/>
          </a:xfrm>
          <a:prstGeom prst="rect">
            <a:avLst/>
          </a:prstGeom>
        </p:spPr>
        <p:txBody>
          <a:bodyPr wrap="none">
            <a:spAutoFit/>
          </a:bodyPr>
          <a:lstStyle/>
          <a:p>
            <a:r>
              <a:rPr lang="en-US" altLang="en-US" sz="2000" dirty="0">
                <a:solidFill>
                  <a:srgbClr val="FF0000"/>
                </a:solidFill>
              </a:rPr>
              <a:t>How to avoid broadcasting ARP request every time? </a:t>
            </a:r>
            <a:endParaRPr lang="en-US" sz="2000" dirty="0">
              <a:solidFill>
                <a:srgbClr val="FF0000"/>
              </a:solidFill>
            </a:endParaRPr>
          </a:p>
        </p:txBody>
      </p:sp>
      <p:pic>
        <p:nvPicPr>
          <p:cNvPr id="4" name="Picture 3">
            <a:extLst>
              <a:ext uri="{FF2B5EF4-FFF2-40B4-BE49-F238E27FC236}">
                <a16:creationId xmlns:a16="http://schemas.microsoft.com/office/drawing/2014/main" id="{CA8B283C-9C7B-F841-90AA-D4B50EF0AD48}"/>
              </a:ext>
            </a:extLst>
          </p:cNvPr>
          <p:cNvPicPr>
            <a:picLocks noChangeAspect="1"/>
          </p:cNvPicPr>
          <p:nvPr/>
        </p:nvPicPr>
        <p:blipFill>
          <a:blip r:embed="rId8"/>
          <a:stretch>
            <a:fillRect/>
          </a:stretch>
        </p:blipFill>
        <p:spPr>
          <a:xfrm>
            <a:off x="6371466" y="1182885"/>
            <a:ext cx="5605229" cy="2879700"/>
          </a:xfrm>
          <a:prstGeom prst="rect">
            <a:avLst/>
          </a:prstGeom>
        </p:spPr>
      </p:pic>
    </p:spTree>
    <p:extLst>
      <p:ext uri="{BB962C8B-B14F-4D97-AF65-F5344CB8AC3E}">
        <p14:creationId xmlns:p14="http://schemas.microsoft.com/office/powerpoint/2010/main" val="16693647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22C86241-D39F-984E-A0CC-29D51AC3E69A}"/>
              </a:ext>
            </a:extLst>
          </p:cNvPr>
          <p:cNvSpPr>
            <a:spLocks noGrp="1" noChangeArrowheads="1"/>
          </p:cNvSpPr>
          <p:nvPr>
            <p:ph type="title"/>
          </p:nvPr>
        </p:nvSpPr>
        <p:spPr>
          <a:xfrm>
            <a:off x="893859" y="14288"/>
            <a:ext cx="10204255" cy="937943"/>
          </a:xfrm>
        </p:spPr>
        <p:txBody>
          <a:bodyPr/>
          <a:lstStyle/>
          <a:p>
            <a:pPr eaLnBrk="1" hangingPunct="1"/>
            <a:r>
              <a:rPr lang="en-US" altLang="en-US" dirty="0"/>
              <a:t>ARP</a:t>
            </a:r>
          </a:p>
        </p:txBody>
      </p:sp>
      <p:sp>
        <p:nvSpPr>
          <p:cNvPr id="16387" name="Rectangle 3">
            <a:extLst>
              <a:ext uri="{FF2B5EF4-FFF2-40B4-BE49-F238E27FC236}">
                <a16:creationId xmlns:a16="http://schemas.microsoft.com/office/drawing/2014/main" id="{7777A5D9-493B-5948-8DAA-3D580CE2330C}"/>
              </a:ext>
            </a:extLst>
          </p:cNvPr>
          <p:cNvSpPr>
            <a:spLocks noGrp="1" noChangeArrowheads="1"/>
          </p:cNvSpPr>
          <p:nvPr>
            <p:ph idx="1"/>
          </p:nvPr>
        </p:nvSpPr>
        <p:spPr>
          <a:xfrm>
            <a:off x="893859" y="1288473"/>
            <a:ext cx="8229600" cy="5029200"/>
          </a:xfrm>
        </p:spPr>
        <p:txBody>
          <a:bodyPr>
            <a:normAutofit lnSpcReduction="10000"/>
          </a:bodyPr>
          <a:lstStyle/>
          <a:p>
            <a:pPr eaLnBrk="1" hangingPunct="1">
              <a:defRPr/>
            </a:pPr>
            <a:r>
              <a:rPr lang="en-US" sz="2000" dirty="0"/>
              <a:t>ARP works by </a:t>
            </a:r>
            <a:r>
              <a:rPr lang="en-US" sz="2000" dirty="0">
                <a:solidFill>
                  <a:schemeClr val="accent6"/>
                </a:solidFill>
              </a:rPr>
              <a:t>broadcasting</a:t>
            </a:r>
            <a:r>
              <a:rPr lang="en-US" sz="2000" dirty="0"/>
              <a:t> requests and caching responses for future use</a:t>
            </a:r>
          </a:p>
          <a:p>
            <a:pPr eaLnBrk="1" hangingPunct="1">
              <a:defRPr/>
            </a:pPr>
            <a:r>
              <a:rPr lang="en-US" sz="2000" dirty="0"/>
              <a:t>The protocol begins with a computer broadcasting a message of the form</a:t>
            </a:r>
          </a:p>
          <a:p>
            <a:pPr algn="ctr" eaLnBrk="1" hangingPunct="1">
              <a:buFont typeface="Arial" charset="0"/>
              <a:buNone/>
              <a:defRPr/>
            </a:pPr>
            <a:r>
              <a:rPr lang="en-US" sz="2000" dirty="0">
                <a:solidFill>
                  <a:schemeClr val="accent6"/>
                </a:solidFill>
              </a:rPr>
              <a:t>who has &lt;IP address1&gt; tell &lt;IP address2&gt;</a:t>
            </a:r>
            <a:endParaRPr lang="en-US" sz="2000" dirty="0"/>
          </a:p>
          <a:p>
            <a:pPr eaLnBrk="1" hangingPunct="1">
              <a:defRPr/>
            </a:pPr>
            <a:r>
              <a:rPr lang="en-US" sz="2200" dirty="0"/>
              <a:t>When the machine with </a:t>
            </a:r>
            <a:r>
              <a:rPr lang="en-US" sz="2200" dirty="0">
                <a:solidFill>
                  <a:schemeClr val="accent6"/>
                </a:solidFill>
              </a:rPr>
              <a:t>&lt;IP address1&gt; </a:t>
            </a:r>
            <a:r>
              <a:rPr lang="en-US" sz="2200" dirty="0"/>
              <a:t>or an ARP server receives this message, its broadcasts the response</a:t>
            </a:r>
          </a:p>
          <a:p>
            <a:pPr algn="ctr" eaLnBrk="1" hangingPunct="1">
              <a:buFont typeface="Arial" charset="0"/>
              <a:buNone/>
              <a:defRPr/>
            </a:pPr>
            <a:r>
              <a:rPr lang="en-US" sz="2200" dirty="0">
                <a:solidFill>
                  <a:schemeClr val="accent6"/>
                </a:solidFill>
              </a:rPr>
              <a:t>&lt;IP address1&gt; is &lt;MAC address&gt;</a:t>
            </a:r>
            <a:endParaRPr lang="en-US" sz="2200" dirty="0"/>
          </a:p>
          <a:p>
            <a:pPr eaLnBrk="1" hangingPunct="1">
              <a:defRPr/>
            </a:pPr>
            <a:r>
              <a:rPr lang="en-US" sz="2200" dirty="0"/>
              <a:t>The requestor’s IP address </a:t>
            </a:r>
            <a:r>
              <a:rPr lang="en-US" sz="2200" dirty="0">
                <a:solidFill>
                  <a:schemeClr val="accent6"/>
                </a:solidFill>
              </a:rPr>
              <a:t>&lt;IP address2&gt;  </a:t>
            </a:r>
            <a:r>
              <a:rPr lang="en-US" sz="2200" dirty="0"/>
              <a:t>is contained in the link header</a:t>
            </a:r>
          </a:p>
          <a:p>
            <a:pPr eaLnBrk="1" hangingPunct="1">
              <a:defRPr/>
            </a:pPr>
            <a:r>
              <a:rPr lang="en-US" sz="2000" dirty="0"/>
              <a:t>The Linux and Windows command </a:t>
            </a:r>
            <a:r>
              <a:rPr lang="en-US" sz="2000" dirty="0" err="1">
                <a:solidFill>
                  <a:schemeClr val="accent6"/>
                </a:solidFill>
              </a:rPr>
              <a:t>arp</a:t>
            </a:r>
            <a:r>
              <a:rPr lang="en-US" sz="2000" dirty="0">
                <a:solidFill>
                  <a:schemeClr val="accent6"/>
                </a:solidFill>
              </a:rPr>
              <a:t> - a</a:t>
            </a:r>
            <a:r>
              <a:rPr lang="en-US" sz="2000" dirty="0">
                <a:solidFill>
                  <a:srgbClr val="0070C0"/>
                </a:solidFill>
              </a:rPr>
              <a:t> </a:t>
            </a:r>
            <a:r>
              <a:rPr lang="en-US" sz="2000" dirty="0"/>
              <a:t>displays the ARP table </a:t>
            </a:r>
          </a:p>
          <a:p>
            <a:pPr lvl="1" eaLnBrk="1" hangingPunct="1">
              <a:buFont typeface="Arial" charset="0"/>
              <a:buNone/>
              <a:defRPr/>
            </a:pPr>
            <a:r>
              <a:rPr lang="en-US" sz="1600" dirty="0">
                <a:latin typeface="Lucida Console" pitchFamily="49" charset="0"/>
              </a:rPr>
              <a:t>  </a:t>
            </a:r>
            <a:r>
              <a:rPr lang="en-US" sz="1600" dirty="0">
                <a:solidFill>
                  <a:schemeClr val="accent6"/>
                </a:solidFill>
                <a:latin typeface="Lucida Console" pitchFamily="49" charset="0"/>
              </a:rPr>
              <a:t>Internet Address      Physical Address      Type</a:t>
            </a:r>
          </a:p>
          <a:p>
            <a:pPr lvl="1" eaLnBrk="1" hangingPunct="1">
              <a:buFont typeface="Arial" charset="0"/>
              <a:buNone/>
              <a:defRPr/>
            </a:pPr>
            <a:r>
              <a:rPr lang="en-US" sz="1600" dirty="0">
                <a:latin typeface="Lucida Console" pitchFamily="49" charset="0"/>
              </a:rPr>
              <a:t>  128.148.31.1          00-00-0c-07-ac-00     dynamic</a:t>
            </a:r>
          </a:p>
          <a:p>
            <a:pPr lvl="1" eaLnBrk="1" hangingPunct="1">
              <a:buFont typeface="Arial" charset="0"/>
              <a:buNone/>
              <a:defRPr/>
            </a:pPr>
            <a:r>
              <a:rPr lang="en-US" sz="1600" dirty="0">
                <a:latin typeface="Lucida Console" pitchFamily="49" charset="0"/>
              </a:rPr>
              <a:t>  128.148.31.15         00-0c-76-b2-d7-1d     dynamic</a:t>
            </a:r>
          </a:p>
          <a:p>
            <a:pPr lvl="1" eaLnBrk="1" hangingPunct="1">
              <a:buFont typeface="Arial" charset="0"/>
              <a:buNone/>
              <a:defRPr/>
            </a:pPr>
            <a:r>
              <a:rPr lang="en-US" sz="1600" dirty="0">
                <a:latin typeface="Lucida Console" pitchFamily="49" charset="0"/>
              </a:rPr>
              <a:t>  128.148.31.71         00-0c-76-b2-d0-d2     dynamic</a:t>
            </a:r>
          </a:p>
          <a:p>
            <a:pPr lvl="1" eaLnBrk="1" hangingPunct="1">
              <a:buFont typeface="Arial" charset="0"/>
              <a:buNone/>
              <a:defRPr/>
            </a:pPr>
            <a:r>
              <a:rPr lang="en-US" sz="1600" dirty="0">
                <a:latin typeface="Lucida Console" pitchFamily="49" charset="0"/>
              </a:rPr>
              <a:t>  128.148.31.75         00-0c-76-b2-d7-1d     dynamic</a:t>
            </a:r>
          </a:p>
          <a:p>
            <a:pPr lvl="1" eaLnBrk="1" hangingPunct="1">
              <a:buFont typeface="Arial" charset="0"/>
              <a:buNone/>
              <a:defRPr/>
            </a:pPr>
            <a:r>
              <a:rPr lang="en-US" sz="1600" dirty="0">
                <a:latin typeface="Lucida Console" pitchFamily="49" charset="0"/>
              </a:rPr>
              <a:t>  128.148.31.102        00-22-0c-a3-e4-00     dynamic</a:t>
            </a:r>
          </a:p>
          <a:p>
            <a:pPr lvl="1" eaLnBrk="1" hangingPunct="1">
              <a:buFont typeface="Arial" charset="0"/>
              <a:buNone/>
              <a:defRPr/>
            </a:pPr>
            <a:r>
              <a:rPr lang="en-US" sz="1600" dirty="0">
                <a:latin typeface="Lucida Console" pitchFamily="49" charset="0"/>
              </a:rPr>
              <a:t>  128.148.31.137        00-1d-92-b6-f1-a9     dynamic</a:t>
            </a:r>
          </a:p>
        </p:txBody>
      </p:sp>
    </p:spTree>
    <p:extLst>
      <p:ext uri="{BB962C8B-B14F-4D97-AF65-F5344CB8AC3E}">
        <p14:creationId xmlns:p14="http://schemas.microsoft.com/office/powerpoint/2010/main" val="22233207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66BEB9D8-9B85-7B41-A7A1-E2C839A35B9B}"/>
              </a:ext>
            </a:extLst>
          </p:cNvPr>
          <p:cNvSpPr>
            <a:spLocks noGrp="1"/>
          </p:cNvSpPr>
          <p:nvPr>
            <p:ph type="title"/>
          </p:nvPr>
        </p:nvSpPr>
        <p:spPr>
          <a:xfrm>
            <a:off x="993872" y="42203"/>
            <a:ext cx="10204255" cy="937943"/>
          </a:xfrm>
        </p:spPr>
        <p:txBody>
          <a:bodyPr/>
          <a:lstStyle/>
          <a:p>
            <a:r>
              <a:rPr lang="en-US" altLang="en-US" dirty="0"/>
              <a:t>ARP Caches</a:t>
            </a:r>
          </a:p>
        </p:txBody>
      </p:sp>
      <p:sp>
        <p:nvSpPr>
          <p:cNvPr id="12291" name="modem">
            <a:extLst>
              <a:ext uri="{FF2B5EF4-FFF2-40B4-BE49-F238E27FC236}">
                <a16:creationId xmlns:a16="http://schemas.microsoft.com/office/drawing/2014/main" id="{2669BFD8-017C-0C40-BD87-F1F76490E693}"/>
              </a:ext>
            </a:extLst>
          </p:cNvPr>
          <p:cNvSpPr>
            <a:spLocks noEditPoints="1" noChangeArrowheads="1"/>
          </p:cNvSpPr>
          <p:nvPr/>
        </p:nvSpPr>
        <p:spPr bwMode="auto">
          <a:xfrm>
            <a:off x="2960688" y="3200400"/>
            <a:ext cx="849312" cy="406400"/>
          </a:xfrm>
          <a:custGeom>
            <a:avLst/>
            <a:gdLst>
              <a:gd name="T0" fmla="*/ 0 w 21600"/>
              <a:gd name="T1" fmla="*/ 645618423 h 21600"/>
              <a:gd name="T2" fmla="*/ 2147483647 w 21600"/>
              <a:gd name="T3" fmla="*/ 0 h 21600"/>
              <a:gd name="T4" fmla="*/ 2147483647 w 21600"/>
              <a:gd name="T5" fmla="*/ 0 h 21600"/>
              <a:gd name="T6" fmla="*/ 2147483647 w 21600"/>
              <a:gd name="T7" fmla="*/ 645618423 h 21600"/>
              <a:gd name="T8" fmla="*/ 2147483647 w 21600"/>
              <a:gd name="T9" fmla="*/ 2147483647 h 21600"/>
              <a:gd name="T10" fmla="*/ 0 w 21600"/>
              <a:gd name="T11" fmla="*/ 2147483647 h 21600"/>
              <a:gd name="T12" fmla="*/ 2147483647 w 21600"/>
              <a:gd name="T13" fmla="*/ 0 h 21600"/>
              <a:gd name="T14" fmla="*/ 2147483647 w 21600"/>
              <a:gd name="T15" fmla="*/ 2147483647 h 21600"/>
              <a:gd name="T16" fmla="*/ 0 w 21600"/>
              <a:gd name="T17" fmla="*/ 1676201090 h 21600"/>
              <a:gd name="T18" fmla="*/ 2147483647 w 21600"/>
              <a:gd name="T19" fmla="*/ 167620109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p>
            <a:endParaRPr lang="en-US"/>
          </a:p>
        </p:txBody>
      </p:sp>
      <p:cxnSp>
        <p:nvCxnSpPr>
          <p:cNvPr id="8" name="Straight Arrow Connector 7">
            <a:extLst>
              <a:ext uri="{FF2B5EF4-FFF2-40B4-BE49-F238E27FC236}">
                <a16:creationId xmlns:a16="http://schemas.microsoft.com/office/drawing/2014/main" id="{0AAA72CD-B5BF-D649-9F7A-D1554E608E4F}"/>
              </a:ext>
            </a:extLst>
          </p:cNvPr>
          <p:cNvCxnSpPr>
            <a:stCxn id="12291" idx="3"/>
            <a:endCxn id="14" idx="1"/>
          </p:cNvCxnSpPr>
          <p:nvPr/>
        </p:nvCxnSpPr>
        <p:spPr>
          <a:xfrm flipV="1">
            <a:off x="3810000" y="2819400"/>
            <a:ext cx="1676400" cy="477838"/>
          </a:xfrm>
          <a:prstGeom prst="straightConnector1">
            <a:avLst/>
          </a:prstGeom>
          <a:ln w="1905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293" name="laptop">
            <a:extLst>
              <a:ext uri="{FF2B5EF4-FFF2-40B4-BE49-F238E27FC236}">
                <a16:creationId xmlns:a16="http://schemas.microsoft.com/office/drawing/2014/main" id="{B658E444-8881-514B-B150-A9288AC55625}"/>
              </a:ext>
            </a:extLst>
          </p:cNvPr>
          <p:cNvSpPr>
            <a:spLocks noEditPoints="1" noChangeArrowheads="1"/>
          </p:cNvSpPr>
          <p:nvPr/>
        </p:nvSpPr>
        <p:spPr bwMode="auto">
          <a:xfrm>
            <a:off x="8382000" y="2971800"/>
            <a:ext cx="914400" cy="787400"/>
          </a:xfrm>
          <a:custGeom>
            <a:avLst/>
            <a:gdLst>
              <a:gd name="T0" fmla="*/ 2147483647 w 21600"/>
              <a:gd name="T1" fmla="*/ 0 h 21600"/>
              <a:gd name="T2" fmla="*/ 2147483647 w 21600"/>
              <a:gd name="T3" fmla="*/ 2147483647 h 21600"/>
              <a:gd name="T4" fmla="*/ 2147483647 w 21600"/>
              <a:gd name="T5" fmla="*/ 0 h 21600"/>
              <a:gd name="T6" fmla="*/ 2147483647 w 21600"/>
              <a:gd name="T7" fmla="*/ 2147483647 h 21600"/>
              <a:gd name="T8" fmla="*/ 2147483647 w 21600"/>
              <a:gd name="T9" fmla="*/ 0 h 21600"/>
              <a:gd name="T10" fmla="*/ 2147483647 w 21600"/>
              <a:gd name="T11" fmla="*/ 2147483647 h 21600"/>
              <a:gd name="T12" fmla="*/ 0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4445 w 21600"/>
              <a:gd name="T25" fmla="*/ 1858 h 21600"/>
              <a:gd name="T26" fmla="*/ 17311 w 21600"/>
              <a:gd name="T27" fmla="*/ 1232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lstStyle/>
          <a:p>
            <a:endParaRPr lang="en-US"/>
          </a:p>
        </p:txBody>
      </p:sp>
      <p:sp>
        <p:nvSpPr>
          <p:cNvPr id="12294" name="TextBox 9">
            <a:extLst>
              <a:ext uri="{FF2B5EF4-FFF2-40B4-BE49-F238E27FC236}">
                <a16:creationId xmlns:a16="http://schemas.microsoft.com/office/drawing/2014/main" id="{CDF166CC-A6D7-3B49-87AC-56A699C70B95}"/>
              </a:ext>
            </a:extLst>
          </p:cNvPr>
          <p:cNvSpPr txBox="1">
            <a:spLocks noChangeArrowheads="1"/>
          </p:cNvSpPr>
          <p:nvPr/>
        </p:nvSpPr>
        <p:spPr bwMode="auto">
          <a:xfrm>
            <a:off x="1828800" y="2438401"/>
            <a:ext cx="29177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00279F"/>
                </a:solidFill>
                <a:latin typeface="Batang" panose="02030600000101010101" pitchFamily="18" charset="-127"/>
              </a:defRPr>
            </a:lvl1pPr>
            <a:lvl2pPr marL="742950" indent="-285750">
              <a:defRPr sz="2400" b="1">
                <a:solidFill>
                  <a:srgbClr val="00279F"/>
                </a:solidFill>
                <a:latin typeface="Batang" panose="02030600000101010101" pitchFamily="18" charset="-127"/>
              </a:defRPr>
            </a:lvl2pPr>
            <a:lvl3pPr marL="1143000" indent="-228600">
              <a:defRPr sz="2400" b="1">
                <a:solidFill>
                  <a:srgbClr val="00279F"/>
                </a:solidFill>
                <a:latin typeface="Batang" panose="02030600000101010101" pitchFamily="18" charset="-127"/>
              </a:defRPr>
            </a:lvl3pPr>
            <a:lvl4pPr marL="1600200" indent="-228600">
              <a:defRPr sz="2400" b="1">
                <a:solidFill>
                  <a:srgbClr val="00279F"/>
                </a:solidFill>
                <a:latin typeface="Batang" panose="02030600000101010101" pitchFamily="18" charset="-127"/>
              </a:defRPr>
            </a:lvl4pPr>
            <a:lvl5pPr marL="2057400" indent="-228600">
              <a:defRPr sz="2400" b="1">
                <a:solidFill>
                  <a:srgbClr val="00279F"/>
                </a:solidFill>
                <a:latin typeface="Batang" panose="02030600000101010101" pitchFamily="18" charset="-127"/>
              </a:defRPr>
            </a:lvl5pPr>
            <a:lvl6pPr marL="2514600" indent="-228600" algn="ctr" eaLnBrk="0" fontAlgn="base" hangingPunct="0">
              <a:spcBef>
                <a:spcPct val="0"/>
              </a:spcBef>
              <a:spcAft>
                <a:spcPct val="0"/>
              </a:spcAft>
              <a:defRPr sz="2400" b="1">
                <a:solidFill>
                  <a:srgbClr val="00279F"/>
                </a:solidFill>
                <a:latin typeface="Batang" panose="02030600000101010101" pitchFamily="18" charset="-127"/>
              </a:defRPr>
            </a:lvl6pPr>
            <a:lvl7pPr marL="2971800" indent="-228600" algn="ctr" eaLnBrk="0" fontAlgn="base" hangingPunct="0">
              <a:spcBef>
                <a:spcPct val="0"/>
              </a:spcBef>
              <a:spcAft>
                <a:spcPct val="0"/>
              </a:spcAft>
              <a:defRPr sz="2400" b="1">
                <a:solidFill>
                  <a:srgbClr val="00279F"/>
                </a:solidFill>
                <a:latin typeface="Batang" panose="02030600000101010101" pitchFamily="18" charset="-127"/>
              </a:defRPr>
            </a:lvl7pPr>
            <a:lvl8pPr marL="3429000" indent="-228600" algn="ctr" eaLnBrk="0" fontAlgn="base" hangingPunct="0">
              <a:spcBef>
                <a:spcPct val="0"/>
              </a:spcBef>
              <a:spcAft>
                <a:spcPct val="0"/>
              </a:spcAft>
              <a:defRPr sz="2400" b="1">
                <a:solidFill>
                  <a:srgbClr val="00279F"/>
                </a:solidFill>
                <a:latin typeface="Batang" panose="02030600000101010101" pitchFamily="18" charset="-127"/>
              </a:defRPr>
            </a:lvl8pPr>
            <a:lvl9pPr marL="3886200" indent="-228600" algn="ctr" eaLnBrk="0" fontAlgn="base" hangingPunct="0">
              <a:spcBef>
                <a:spcPct val="0"/>
              </a:spcBef>
              <a:spcAft>
                <a:spcPct val="0"/>
              </a:spcAft>
              <a:defRPr sz="2400" b="1">
                <a:solidFill>
                  <a:srgbClr val="00279F"/>
                </a:solidFill>
                <a:latin typeface="Batang" panose="02030600000101010101" pitchFamily="18" charset="-127"/>
              </a:defRPr>
            </a:lvl9pPr>
          </a:lstStyle>
          <a:p>
            <a:r>
              <a:rPr lang="en-US" altLang="en-US" sz="1800">
                <a:solidFill>
                  <a:schemeClr val="tx1"/>
                </a:solidFill>
              </a:rPr>
              <a:t>IP: 192.168.1.1</a:t>
            </a:r>
          </a:p>
          <a:p>
            <a:r>
              <a:rPr lang="en-US" altLang="en-US" sz="1800">
                <a:solidFill>
                  <a:schemeClr val="tx1"/>
                </a:solidFill>
              </a:rPr>
              <a:t>MAC: 00:11:22:33:44:01</a:t>
            </a:r>
          </a:p>
        </p:txBody>
      </p:sp>
      <p:sp>
        <p:nvSpPr>
          <p:cNvPr id="12295" name="TextBox 10">
            <a:extLst>
              <a:ext uri="{FF2B5EF4-FFF2-40B4-BE49-F238E27FC236}">
                <a16:creationId xmlns:a16="http://schemas.microsoft.com/office/drawing/2014/main" id="{EC77AF7B-1967-E148-BE06-EBD160943154}"/>
              </a:ext>
            </a:extLst>
          </p:cNvPr>
          <p:cNvSpPr txBox="1">
            <a:spLocks noChangeArrowheads="1"/>
          </p:cNvSpPr>
          <p:nvPr/>
        </p:nvSpPr>
        <p:spPr bwMode="auto">
          <a:xfrm>
            <a:off x="7848600" y="2362201"/>
            <a:ext cx="29177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00279F"/>
                </a:solidFill>
                <a:latin typeface="Batang" panose="02030600000101010101" pitchFamily="18" charset="-127"/>
              </a:defRPr>
            </a:lvl1pPr>
            <a:lvl2pPr marL="742950" indent="-285750">
              <a:defRPr sz="2400" b="1">
                <a:solidFill>
                  <a:srgbClr val="00279F"/>
                </a:solidFill>
                <a:latin typeface="Batang" panose="02030600000101010101" pitchFamily="18" charset="-127"/>
              </a:defRPr>
            </a:lvl2pPr>
            <a:lvl3pPr marL="1143000" indent="-228600">
              <a:defRPr sz="2400" b="1">
                <a:solidFill>
                  <a:srgbClr val="00279F"/>
                </a:solidFill>
                <a:latin typeface="Batang" panose="02030600000101010101" pitchFamily="18" charset="-127"/>
              </a:defRPr>
            </a:lvl3pPr>
            <a:lvl4pPr marL="1600200" indent="-228600">
              <a:defRPr sz="2400" b="1">
                <a:solidFill>
                  <a:srgbClr val="00279F"/>
                </a:solidFill>
                <a:latin typeface="Batang" panose="02030600000101010101" pitchFamily="18" charset="-127"/>
              </a:defRPr>
            </a:lvl4pPr>
            <a:lvl5pPr marL="2057400" indent="-228600">
              <a:defRPr sz="2400" b="1">
                <a:solidFill>
                  <a:srgbClr val="00279F"/>
                </a:solidFill>
                <a:latin typeface="Batang" panose="02030600000101010101" pitchFamily="18" charset="-127"/>
              </a:defRPr>
            </a:lvl5pPr>
            <a:lvl6pPr marL="2514600" indent="-228600" algn="ctr" eaLnBrk="0" fontAlgn="base" hangingPunct="0">
              <a:spcBef>
                <a:spcPct val="0"/>
              </a:spcBef>
              <a:spcAft>
                <a:spcPct val="0"/>
              </a:spcAft>
              <a:defRPr sz="2400" b="1">
                <a:solidFill>
                  <a:srgbClr val="00279F"/>
                </a:solidFill>
                <a:latin typeface="Batang" panose="02030600000101010101" pitchFamily="18" charset="-127"/>
              </a:defRPr>
            </a:lvl6pPr>
            <a:lvl7pPr marL="2971800" indent="-228600" algn="ctr" eaLnBrk="0" fontAlgn="base" hangingPunct="0">
              <a:spcBef>
                <a:spcPct val="0"/>
              </a:spcBef>
              <a:spcAft>
                <a:spcPct val="0"/>
              </a:spcAft>
              <a:defRPr sz="2400" b="1">
                <a:solidFill>
                  <a:srgbClr val="00279F"/>
                </a:solidFill>
                <a:latin typeface="Batang" panose="02030600000101010101" pitchFamily="18" charset="-127"/>
              </a:defRPr>
            </a:lvl7pPr>
            <a:lvl8pPr marL="3429000" indent="-228600" algn="ctr" eaLnBrk="0" fontAlgn="base" hangingPunct="0">
              <a:spcBef>
                <a:spcPct val="0"/>
              </a:spcBef>
              <a:spcAft>
                <a:spcPct val="0"/>
              </a:spcAft>
              <a:defRPr sz="2400" b="1">
                <a:solidFill>
                  <a:srgbClr val="00279F"/>
                </a:solidFill>
                <a:latin typeface="Batang" panose="02030600000101010101" pitchFamily="18" charset="-127"/>
              </a:defRPr>
            </a:lvl8pPr>
            <a:lvl9pPr marL="3886200" indent="-228600" algn="ctr" eaLnBrk="0" fontAlgn="base" hangingPunct="0">
              <a:spcBef>
                <a:spcPct val="0"/>
              </a:spcBef>
              <a:spcAft>
                <a:spcPct val="0"/>
              </a:spcAft>
              <a:defRPr sz="2400" b="1">
                <a:solidFill>
                  <a:srgbClr val="00279F"/>
                </a:solidFill>
                <a:latin typeface="Batang" panose="02030600000101010101" pitchFamily="18" charset="-127"/>
              </a:defRPr>
            </a:lvl9pPr>
          </a:lstStyle>
          <a:p>
            <a:r>
              <a:rPr lang="en-US" altLang="en-US" sz="1800">
                <a:solidFill>
                  <a:schemeClr val="tx1"/>
                </a:solidFill>
              </a:rPr>
              <a:t>IP: 192.168.1.105</a:t>
            </a:r>
          </a:p>
          <a:p>
            <a:r>
              <a:rPr lang="en-US" altLang="en-US" sz="1800">
                <a:solidFill>
                  <a:schemeClr val="tx1"/>
                </a:solidFill>
              </a:rPr>
              <a:t>MAC: 00:11:22:33:44:02</a:t>
            </a:r>
          </a:p>
        </p:txBody>
      </p:sp>
      <p:graphicFrame>
        <p:nvGraphicFramePr>
          <p:cNvPr id="12" name="Table 11">
            <a:extLst>
              <a:ext uri="{FF2B5EF4-FFF2-40B4-BE49-F238E27FC236}">
                <a16:creationId xmlns:a16="http://schemas.microsoft.com/office/drawing/2014/main" id="{8047F8CF-C154-C743-BA55-506596A9706B}"/>
              </a:ext>
            </a:extLst>
          </p:cNvPr>
          <p:cNvGraphicFramePr>
            <a:graphicFrameLocks noGrp="1"/>
          </p:cNvGraphicFramePr>
          <p:nvPr/>
        </p:nvGraphicFramePr>
        <p:xfrm>
          <a:off x="1833564" y="4000500"/>
          <a:ext cx="3271837" cy="609600"/>
        </p:xfrm>
        <a:graphic>
          <a:graphicData uri="http://schemas.openxmlformats.org/drawingml/2006/table">
            <a:tbl>
              <a:tblPr firstRow="1" bandRow="1">
                <a:tableStyleId>{5C22544A-7EE6-4342-B048-85BDC9FD1C3A}</a:tableStyleId>
              </a:tblPr>
              <a:tblGrid>
                <a:gridCol w="1402216">
                  <a:extLst>
                    <a:ext uri="{9D8B030D-6E8A-4147-A177-3AD203B41FA5}">
                      <a16:colId xmlns:a16="http://schemas.microsoft.com/office/drawing/2014/main" val="20000"/>
                    </a:ext>
                  </a:extLst>
                </a:gridCol>
                <a:gridCol w="1869621">
                  <a:extLst>
                    <a:ext uri="{9D8B030D-6E8A-4147-A177-3AD203B41FA5}">
                      <a16:colId xmlns:a16="http://schemas.microsoft.com/office/drawing/2014/main" val="20001"/>
                    </a:ext>
                  </a:extLst>
                </a:gridCol>
              </a:tblGrid>
              <a:tr h="190500">
                <a:tc gridSpan="2">
                  <a:txBody>
                    <a:bodyPr/>
                    <a:lstStyle/>
                    <a:p>
                      <a:pPr algn="ctr"/>
                      <a:r>
                        <a:rPr lang="en-US" sz="1400" dirty="0">
                          <a:solidFill>
                            <a:schemeClr val="tx1"/>
                          </a:solidFill>
                        </a:rPr>
                        <a:t>ARP Cache</a:t>
                      </a:r>
                    </a:p>
                  </a:txBody>
                  <a:tcPr marL="91456" marR="91456">
                    <a:solidFill>
                      <a:schemeClr val="accent1">
                        <a:lumMod val="60000"/>
                        <a:lumOff val="40000"/>
                      </a:schemeClr>
                    </a:solidFill>
                  </a:tcPr>
                </a:tc>
                <a:tc hMerge="1">
                  <a:txBody>
                    <a:bodyPr/>
                    <a:lstStyle/>
                    <a:p>
                      <a:endParaRPr lang="en-US" dirty="0"/>
                    </a:p>
                  </a:txBody>
                  <a:tcPr/>
                </a:tc>
                <a:extLst>
                  <a:ext uri="{0D108BD9-81ED-4DB2-BD59-A6C34878D82A}">
                    <a16:rowId xmlns:a16="http://schemas.microsoft.com/office/drawing/2014/main" val="10000"/>
                  </a:ext>
                </a:extLst>
              </a:tr>
              <a:tr h="190500">
                <a:tc>
                  <a:txBody>
                    <a:bodyPr/>
                    <a:lstStyle/>
                    <a:p>
                      <a:r>
                        <a:rPr lang="en-US" sz="1400" dirty="0"/>
                        <a:t>192.168.1</a:t>
                      </a:r>
                      <a:r>
                        <a:rPr lang="en-US" sz="1400" b="1" dirty="0"/>
                        <a:t>.105</a:t>
                      </a:r>
                    </a:p>
                  </a:txBody>
                  <a:tcPr marL="91456" marR="91456"/>
                </a:tc>
                <a:tc>
                  <a:txBody>
                    <a:bodyPr/>
                    <a:lstStyle/>
                    <a:p>
                      <a:r>
                        <a:rPr lang="en-US" sz="1400" dirty="0"/>
                        <a:t>00:11:22:33:44:</a:t>
                      </a:r>
                      <a:r>
                        <a:rPr lang="en-US" sz="1400" b="1" dirty="0"/>
                        <a:t>02</a:t>
                      </a:r>
                    </a:p>
                  </a:txBody>
                  <a:tcPr marL="91456" marR="91456"/>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CFF145DF-4790-3648-BCE9-E0B8A58362B6}"/>
              </a:ext>
            </a:extLst>
          </p:cNvPr>
          <p:cNvGraphicFramePr>
            <a:graphicFrameLocks noGrp="1"/>
          </p:cNvGraphicFramePr>
          <p:nvPr/>
        </p:nvGraphicFramePr>
        <p:xfrm>
          <a:off x="7239000" y="4000500"/>
          <a:ext cx="3200400" cy="60960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190500">
                <a:tc gridSpan="2">
                  <a:txBody>
                    <a:bodyPr/>
                    <a:lstStyle/>
                    <a:p>
                      <a:pPr algn="ctr"/>
                      <a:r>
                        <a:rPr lang="en-US" sz="1400" dirty="0">
                          <a:solidFill>
                            <a:schemeClr val="tx1"/>
                          </a:solidFill>
                        </a:rPr>
                        <a:t>ARP Cache</a:t>
                      </a:r>
                    </a:p>
                  </a:txBody>
                  <a:tcPr>
                    <a:solidFill>
                      <a:schemeClr val="accent1">
                        <a:lumMod val="60000"/>
                        <a:lumOff val="40000"/>
                      </a:schemeClr>
                    </a:solidFill>
                  </a:tcPr>
                </a:tc>
                <a:tc hMerge="1">
                  <a:txBody>
                    <a:bodyPr/>
                    <a:lstStyle/>
                    <a:p>
                      <a:endParaRPr lang="en-US" dirty="0"/>
                    </a:p>
                  </a:txBody>
                  <a:tcPr/>
                </a:tc>
                <a:extLst>
                  <a:ext uri="{0D108BD9-81ED-4DB2-BD59-A6C34878D82A}">
                    <a16:rowId xmlns:a16="http://schemas.microsoft.com/office/drawing/2014/main" val="10000"/>
                  </a:ext>
                </a:extLst>
              </a:tr>
              <a:tr h="190500">
                <a:tc>
                  <a:txBody>
                    <a:bodyPr/>
                    <a:lstStyle/>
                    <a:p>
                      <a:r>
                        <a:rPr lang="en-US" sz="1400" dirty="0"/>
                        <a:t>192.168.1.</a:t>
                      </a:r>
                      <a:r>
                        <a:rPr lang="en-US" sz="1400" b="1" dirty="0"/>
                        <a:t>1</a:t>
                      </a:r>
                    </a:p>
                  </a:txBody>
                  <a:tcPr/>
                </a:tc>
                <a:tc>
                  <a:txBody>
                    <a:bodyPr/>
                    <a:lstStyle/>
                    <a:p>
                      <a:r>
                        <a:rPr lang="en-US" sz="1400" dirty="0"/>
                        <a:t>00:11:22:33:44:</a:t>
                      </a:r>
                      <a:r>
                        <a:rPr lang="en-US" sz="1400" b="1" dirty="0"/>
                        <a:t>01</a:t>
                      </a:r>
                    </a:p>
                  </a:txBody>
                  <a:tcPr/>
                </a:tc>
                <a:extLst>
                  <a:ext uri="{0D108BD9-81ED-4DB2-BD59-A6C34878D82A}">
                    <a16:rowId xmlns:a16="http://schemas.microsoft.com/office/drawing/2014/main" val="10001"/>
                  </a:ext>
                </a:extLst>
              </a:tr>
            </a:tbl>
          </a:graphicData>
        </a:graphic>
      </p:graphicFrame>
      <p:sp>
        <p:nvSpPr>
          <p:cNvPr id="14" name="Rectangle 13">
            <a:extLst>
              <a:ext uri="{FF2B5EF4-FFF2-40B4-BE49-F238E27FC236}">
                <a16:creationId xmlns:a16="http://schemas.microsoft.com/office/drawing/2014/main" id="{5D5A12D3-4B09-F345-B6F7-2AC9955A66EF}"/>
              </a:ext>
            </a:extLst>
          </p:cNvPr>
          <p:cNvSpPr/>
          <p:nvPr/>
        </p:nvSpPr>
        <p:spPr>
          <a:xfrm>
            <a:off x="5486400" y="2590800"/>
            <a:ext cx="13716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defRPr/>
            </a:pPr>
            <a:r>
              <a:rPr lang="en-US" dirty="0">
                <a:solidFill>
                  <a:srgbClr val="000000"/>
                </a:solidFill>
              </a:rPr>
              <a:t>Data</a:t>
            </a:r>
          </a:p>
        </p:txBody>
      </p:sp>
      <p:cxnSp>
        <p:nvCxnSpPr>
          <p:cNvPr id="15" name="Straight Arrow Connector 14">
            <a:extLst>
              <a:ext uri="{FF2B5EF4-FFF2-40B4-BE49-F238E27FC236}">
                <a16:creationId xmlns:a16="http://schemas.microsoft.com/office/drawing/2014/main" id="{3D08411E-A3FB-E745-89FB-F3217D11C911}"/>
              </a:ext>
            </a:extLst>
          </p:cNvPr>
          <p:cNvCxnSpPr>
            <a:stCxn id="12291" idx="9"/>
            <a:endCxn id="16" idx="1"/>
          </p:cNvCxnSpPr>
          <p:nvPr/>
        </p:nvCxnSpPr>
        <p:spPr>
          <a:xfrm flipV="1">
            <a:off x="3810000" y="3406775"/>
            <a:ext cx="1524000" cy="46038"/>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4414D7D9-D888-6242-A196-6BCE35681E9E}"/>
              </a:ext>
            </a:extLst>
          </p:cNvPr>
          <p:cNvSpPr/>
          <p:nvPr/>
        </p:nvSpPr>
        <p:spPr>
          <a:xfrm>
            <a:off x="5334000" y="3216275"/>
            <a:ext cx="1676400" cy="3810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sz="1200" dirty="0">
                <a:solidFill>
                  <a:schemeClr val="bg1"/>
                </a:solidFill>
              </a:rPr>
              <a:t>192.168.1.1 is at 00:11:22:33:44:01</a:t>
            </a:r>
          </a:p>
        </p:txBody>
      </p:sp>
      <p:cxnSp>
        <p:nvCxnSpPr>
          <p:cNvPr id="17" name="Straight Arrow Connector 16">
            <a:extLst>
              <a:ext uri="{FF2B5EF4-FFF2-40B4-BE49-F238E27FC236}">
                <a16:creationId xmlns:a16="http://schemas.microsoft.com/office/drawing/2014/main" id="{7E793081-4144-B64D-AB9F-E3D5EE8CB54F}"/>
              </a:ext>
            </a:extLst>
          </p:cNvPr>
          <p:cNvCxnSpPr>
            <a:stCxn id="18" idx="3"/>
          </p:cNvCxnSpPr>
          <p:nvPr/>
        </p:nvCxnSpPr>
        <p:spPr>
          <a:xfrm flipV="1">
            <a:off x="7010400" y="3657600"/>
            <a:ext cx="1371600" cy="190500"/>
          </a:xfrm>
          <a:prstGeom prst="straightConnector1">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83D6868-7607-604E-9C3D-DD2658BC7849}"/>
              </a:ext>
            </a:extLst>
          </p:cNvPr>
          <p:cNvSpPr/>
          <p:nvPr/>
        </p:nvSpPr>
        <p:spPr>
          <a:xfrm>
            <a:off x="5334000" y="3657600"/>
            <a:ext cx="1676400" cy="3810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sz="1200" dirty="0">
                <a:solidFill>
                  <a:schemeClr val="bg1"/>
                </a:solidFill>
              </a:rPr>
              <a:t>192.168.1.105 is at 00:11:22:33:44:02</a:t>
            </a:r>
          </a:p>
        </p:txBody>
      </p:sp>
      <p:cxnSp>
        <p:nvCxnSpPr>
          <p:cNvPr id="19" name="Straight Arrow Connector 18">
            <a:extLst>
              <a:ext uri="{FF2B5EF4-FFF2-40B4-BE49-F238E27FC236}">
                <a16:creationId xmlns:a16="http://schemas.microsoft.com/office/drawing/2014/main" id="{D405C200-DAB4-BE46-A634-20123C1F935A}"/>
              </a:ext>
            </a:extLst>
          </p:cNvPr>
          <p:cNvCxnSpPr>
            <a:stCxn id="16" idx="3"/>
          </p:cNvCxnSpPr>
          <p:nvPr/>
        </p:nvCxnSpPr>
        <p:spPr>
          <a:xfrm>
            <a:off x="7010400" y="3406776"/>
            <a:ext cx="1524000" cy="22225"/>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90F200F-7210-D649-AC84-C9E21A7E2CFA}"/>
              </a:ext>
            </a:extLst>
          </p:cNvPr>
          <p:cNvCxnSpPr>
            <a:stCxn id="14" idx="3"/>
            <a:endCxn id="12293" idx="1"/>
          </p:cNvCxnSpPr>
          <p:nvPr/>
        </p:nvCxnSpPr>
        <p:spPr>
          <a:xfrm>
            <a:off x="6858001" y="2819400"/>
            <a:ext cx="1666875" cy="414338"/>
          </a:xfrm>
          <a:prstGeom prst="straightConnector1">
            <a:avLst/>
          </a:prstGeom>
          <a:ln w="1905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155FD2A-F3C0-D040-86C5-1AA69385EB95}"/>
              </a:ext>
            </a:extLst>
          </p:cNvPr>
          <p:cNvCxnSpPr>
            <a:stCxn id="12291" idx="4"/>
            <a:endCxn id="18" idx="1"/>
          </p:cNvCxnSpPr>
          <p:nvPr/>
        </p:nvCxnSpPr>
        <p:spPr>
          <a:xfrm>
            <a:off x="3810000" y="3606800"/>
            <a:ext cx="1524000" cy="241300"/>
          </a:xfrm>
          <a:prstGeom prst="straightConnector1">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583536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2">
            <a:extLst>
              <a:ext uri="{FF2B5EF4-FFF2-40B4-BE49-F238E27FC236}">
                <a16:creationId xmlns:a16="http://schemas.microsoft.com/office/drawing/2014/main" id="{2831AB5E-8E20-2F46-A989-93339D6FBCDA}"/>
              </a:ext>
            </a:extLst>
          </p:cNvPr>
          <p:cNvSpPr>
            <a:spLocks noGrp="1" noChangeArrowheads="1"/>
          </p:cNvSpPr>
          <p:nvPr>
            <p:ph type="title"/>
          </p:nvPr>
        </p:nvSpPr>
        <p:spPr>
          <a:xfrm>
            <a:off x="863794" y="57150"/>
            <a:ext cx="10204255" cy="937943"/>
          </a:xfrm>
        </p:spPr>
        <p:txBody>
          <a:bodyPr/>
          <a:lstStyle/>
          <a:p>
            <a:pPr eaLnBrk="1" hangingPunct="1"/>
            <a:r>
              <a:rPr lang="en-US" altLang="en-US" dirty="0"/>
              <a:t>What is Buffer Overflow?</a:t>
            </a:r>
          </a:p>
        </p:txBody>
      </p:sp>
      <p:pic>
        <p:nvPicPr>
          <p:cNvPr id="1026" name="Picture 2">
            <a:extLst>
              <a:ext uri="{FF2B5EF4-FFF2-40B4-BE49-F238E27FC236}">
                <a16:creationId xmlns:a16="http://schemas.microsoft.com/office/drawing/2014/main" id="{4215527D-FAF4-2B83-7E13-59485A54C7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691" y="870402"/>
            <a:ext cx="9905711" cy="55719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14C362A-DFC9-36E4-DB8D-ECE036E262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9653" y="2289933"/>
            <a:ext cx="2380673" cy="4055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5700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4">
            <a:extLst>
              <a:ext uri="{FF2B5EF4-FFF2-40B4-BE49-F238E27FC236}">
                <a16:creationId xmlns:a16="http://schemas.microsoft.com/office/drawing/2014/main" id="{709288AD-F3BE-8544-A5D8-0D00CB549C7E}"/>
              </a:ext>
            </a:extLst>
          </p:cNvPr>
          <p:cNvSpPr>
            <a:spLocks noGrp="1"/>
          </p:cNvSpPr>
          <p:nvPr>
            <p:ph type="title"/>
          </p:nvPr>
        </p:nvSpPr>
        <p:spPr>
          <a:xfrm>
            <a:off x="993872" y="42863"/>
            <a:ext cx="10204255" cy="937943"/>
          </a:xfrm>
        </p:spPr>
        <p:txBody>
          <a:bodyPr/>
          <a:lstStyle/>
          <a:p>
            <a:r>
              <a:rPr lang="en-US" altLang="en-US" dirty="0"/>
              <a:t>ARP </a:t>
            </a:r>
            <a:r>
              <a:rPr lang="it-IT" altLang="en-US" dirty="0" err="1"/>
              <a:t>Poisoning</a:t>
            </a:r>
            <a:endParaRPr lang="en-US" altLang="en-US" dirty="0"/>
          </a:p>
        </p:txBody>
      </p:sp>
      <p:sp>
        <p:nvSpPr>
          <p:cNvPr id="10243" name="Content Placeholder 5">
            <a:extLst>
              <a:ext uri="{FF2B5EF4-FFF2-40B4-BE49-F238E27FC236}">
                <a16:creationId xmlns:a16="http://schemas.microsoft.com/office/drawing/2014/main" id="{61CED66E-C377-4A4A-A754-1EF1B62FD7A0}"/>
              </a:ext>
            </a:extLst>
          </p:cNvPr>
          <p:cNvSpPr>
            <a:spLocks noGrp="1"/>
          </p:cNvSpPr>
          <p:nvPr>
            <p:ph idx="1"/>
          </p:nvPr>
        </p:nvSpPr>
        <p:spPr>
          <a:xfrm>
            <a:off x="993873" y="1764845"/>
            <a:ext cx="9815642" cy="3933826"/>
          </a:xfrm>
        </p:spPr>
        <p:txBody>
          <a:bodyPr>
            <a:normAutofit/>
          </a:bodyPr>
          <a:lstStyle/>
          <a:p>
            <a:r>
              <a:rPr lang="en-US" altLang="en-US" dirty="0"/>
              <a:t>The ARP table is updated whenever an ARP response is received</a:t>
            </a:r>
          </a:p>
          <a:p>
            <a:r>
              <a:rPr lang="en-US" altLang="en-US" dirty="0"/>
              <a:t>Requests are not tracked</a:t>
            </a:r>
          </a:p>
          <a:p>
            <a:r>
              <a:rPr lang="en-US" altLang="en-US" dirty="0"/>
              <a:t>ARP announcements are not authenticated</a:t>
            </a:r>
          </a:p>
          <a:p>
            <a:r>
              <a:rPr lang="en-US" altLang="en-US" dirty="0"/>
              <a:t>Machines trust each other</a:t>
            </a:r>
          </a:p>
          <a:p>
            <a:r>
              <a:rPr lang="en-US" altLang="en-US" dirty="0"/>
              <a:t>A rogue machine can spoof other machines</a:t>
            </a:r>
          </a:p>
          <a:p>
            <a:pPr>
              <a:defRPr/>
            </a:pPr>
            <a:r>
              <a:rPr lang="en-US" dirty="0"/>
              <a:t>According to the standard, almost all ARP implementations are stateless</a:t>
            </a:r>
          </a:p>
        </p:txBody>
      </p:sp>
    </p:spTree>
    <p:extLst>
      <p:ext uri="{BB962C8B-B14F-4D97-AF65-F5344CB8AC3E}">
        <p14:creationId xmlns:p14="http://schemas.microsoft.com/office/powerpoint/2010/main" val="8498726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4">
            <a:extLst>
              <a:ext uri="{FF2B5EF4-FFF2-40B4-BE49-F238E27FC236}">
                <a16:creationId xmlns:a16="http://schemas.microsoft.com/office/drawing/2014/main" id="{709288AD-F3BE-8544-A5D8-0D00CB549C7E}"/>
              </a:ext>
            </a:extLst>
          </p:cNvPr>
          <p:cNvSpPr>
            <a:spLocks noGrp="1"/>
          </p:cNvSpPr>
          <p:nvPr>
            <p:ph type="title"/>
          </p:nvPr>
        </p:nvSpPr>
        <p:spPr>
          <a:xfrm>
            <a:off x="993872" y="42863"/>
            <a:ext cx="10204255" cy="937943"/>
          </a:xfrm>
        </p:spPr>
        <p:txBody>
          <a:bodyPr/>
          <a:lstStyle/>
          <a:p>
            <a:r>
              <a:rPr lang="en-US" altLang="en-US" dirty="0"/>
              <a:t>ARP </a:t>
            </a:r>
            <a:r>
              <a:rPr lang="it-IT" altLang="en-US" dirty="0" err="1"/>
              <a:t>Poisoning</a:t>
            </a:r>
            <a:endParaRPr lang="en-US" altLang="en-US" dirty="0"/>
          </a:p>
        </p:txBody>
      </p:sp>
      <p:pic>
        <p:nvPicPr>
          <p:cNvPr id="4" name="Picture 3">
            <a:extLst>
              <a:ext uri="{FF2B5EF4-FFF2-40B4-BE49-F238E27FC236}">
                <a16:creationId xmlns:a16="http://schemas.microsoft.com/office/drawing/2014/main" id="{41E1C336-795D-184F-A555-A633C676C666}"/>
              </a:ext>
            </a:extLst>
          </p:cNvPr>
          <p:cNvPicPr>
            <a:picLocks noChangeAspect="1"/>
          </p:cNvPicPr>
          <p:nvPr/>
        </p:nvPicPr>
        <p:blipFill>
          <a:blip r:embed="rId2"/>
          <a:stretch>
            <a:fillRect/>
          </a:stretch>
        </p:blipFill>
        <p:spPr>
          <a:xfrm>
            <a:off x="993872" y="2764609"/>
            <a:ext cx="10417628" cy="4050528"/>
          </a:xfrm>
          <a:prstGeom prst="rect">
            <a:avLst/>
          </a:prstGeom>
        </p:spPr>
      </p:pic>
      <p:sp>
        <p:nvSpPr>
          <p:cNvPr id="5" name="Rectangle 4">
            <a:extLst>
              <a:ext uri="{FF2B5EF4-FFF2-40B4-BE49-F238E27FC236}">
                <a16:creationId xmlns:a16="http://schemas.microsoft.com/office/drawing/2014/main" id="{D39A6951-116D-234A-91F2-8FC6EBDE1ADB}"/>
              </a:ext>
            </a:extLst>
          </p:cNvPr>
          <p:cNvSpPr/>
          <p:nvPr/>
        </p:nvSpPr>
        <p:spPr>
          <a:xfrm>
            <a:off x="993872" y="1422403"/>
            <a:ext cx="9325785" cy="1200329"/>
          </a:xfrm>
          <a:prstGeom prst="rect">
            <a:avLst/>
          </a:prstGeom>
        </p:spPr>
        <p:txBody>
          <a:bodyPr wrap="square">
            <a:spAutoFit/>
          </a:bodyPr>
          <a:lstStyle/>
          <a:p>
            <a:pPr marL="342900" indent="-342900">
              <a:buFont typeface="Arial" panose="020B0604020202020204" pitchFamily="34" charset="0"/>
              <a:buChar char="•"/>
              <a:defRPr/>
            </a:pPr>
            <a:r>
              <a:rPr lang="en-US" sz="2400" dirty="0"/>
              <a:t>An </a:t>
            </a:r>
            <a:r>
              <a:rPr lang="en-US" sz="2400" dirty="0" err="1"/>
              <a:t>arp</a:t>
            </a:r>
            <a:r>
              <a:rPr lang="en-US" sz="2400" dirty="0"/>
              <a:t> cache updates every time that it receives an </a:t>
            </a:r>
            <a:r>
              <a:rPr lang="en-US" sz="2400" dirty="0" err="1"/>
              <a:t>arp</a:t>
            </a:r>
            <a:r>
              <a:rPr lang="en-US" sz="2400" dirty="0"/>
              <a:t> reply… even if it did not send any </a:t>
            </a:r>
            <a:r>
              <a:rPr lang="en-US" sz="2400" dirty="0" err="1"/>
              <a:t>arp</a:t>
            </a:r>
            <a:r>
              <a:rPr lang="en-US" sz="2400" dirty="0"/>
              <a:t> request!</a:t>
            </a:r>
          </a:p>
          <a:p>
            <a:pPr marL="342900" indent="-342900">
              <a:buFont typeface="Arial" panose="020B0604020202020204" pitchFamily="34" charset="0"/>
              <a:buChar char="•"/>
              <a:defRPr/>
            </a:pPr>
            <a:r>
              <a:rPr lang="en-US" sz="2400" dirty="0"/>
              <a:t>It is possible to “poison” an </a:t>
            </a:r>
            <a:r>
              <a:rPr lang="en-US" sz="2400" dirty="0" err="1"/>
              <a:t>arp</a:t>
            </a:r>
            <a:r>
              <a:rPr lang="en-US" sz="2400" dirty="0"/>
              <a:t> cache by sending </a:t>
            </a:r>
            <a:r>
              <a:rPr lang="en-US" sz="2400" dirty="0">
                <a:solidFill>
                  <a:schemeClr val="accent6"/>
                </a:solidFill>
              </a:rPr>
              <a:t>gratuitous </a:t>
            </a:r>
            <a:r>
              <a:rPr lang="en-US" sz="2400" dirty="0" err="1">
                <a:solidFill>
                  <a:schemeClr val="accent6"/>
                </a:solidFill>
              </a:rPr>
              <a:t>arp</a:t>
            </a:r>
            <a:r>
              <a:rPr lang="en-US" sz="2400" dirty="0">
                <a:solidFill>
                  <a:schemeClr val="accent6"/>
                </a:solidFill>
              </a:rPr>
              <a:t> replies</a:t>
            </a:r>
          </a:p>
        </p:txBody>
      </p:sp>
    </p:spTree>
    <p:extLst>
      <p:ext uri="{BB962C8B-B14F-4D97-AF65-F5344CB8AC3E}">
        <p14:creationId xmlns:p14="http://schemas.microsoft.com/office/powerpoint/2010/main" val="89003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37F99391-3DF7-654E-998D-0F4777DA0551}"/>
              </a:ext>
            </a:extLst>
          </p:cNvPr>
          <p:cNvSpPr>
            <a:spLocks noGrp="1"/>
          </p:cNvSpPr>
          <p:nvPr>
            <p:ph type="title"/>
          </p:nvPr>
        </p:nvSpPr>
        <p:spPr/>
        <p:txBody>
          <a:bodyPr/>
          <a:lstStyle/>
          <a:p>
            <a:r>
              <a:rPr lang="en-US" altLang="en-US" dirty="0"/>
              <a:t>Poisoned ARP Caches</a:t>
            </a:r>
          </a:p>
        </p:txBody>
      </p:sp>
      <p:sp>
        <p:nvSpPr>
          <p:cNvPr id="40963" name="Content Placeholder 2">
            <a:extLst>
              <a:ext uri="{FF2B5EF4-FFF2-40B4-BE49-F238E27FC236}">
                <a16:creationId xmlns:a16="http://schemas.microsoft.com/office/drawing/2014/main" id="{4042AF43-D57A-9049-9F35-C6782AC572C6}"/>
              </a:ext>
            </a:extLst>
          </p:cNvPr>
          <p:cNvSpPr>
            <a:spLocks noGrp="1"/>
          </p:cNvSpPr>
          <p:nvPr>
            <p:ph idx="1"/>
          </p:nvPr>
        </p:nvSpPr>
        <p:spPr>
          <a:xfrm>
            <a:off x="1149544" y="1004463"/>
            <a:ext cx="10359927" cy="4351338"/>
          </a:xfrm>
        </p:spPr>
        <p:txBody>
          <a:bodyPr/>
          <a:lstStyle/>
          <a:p>
            <a:pPr marL="457200" lvl="1" indent="0">
              <a:buNone/>
            </a:pPr>
            <a:r>
              <a:rPr lang="en-US" altLang="en-US" dirty="0"/>
              <a:t>Attacker modifies MAC address in ARP cache to point to different computer</a:t>
            </a:r>
          </a:p>
          <a:p>
            <a:pPr marL="457200" lvl="1" indent="0">
              <a:buNone/>
            </a:pPr>
            <a:endParaRPr lang="en-US" altLang="en-US" dirty="0"/>
          </a:p>
          <a:p>
            <a:pPr marL="457200" lvl="1" indent="0">
              <a:buNone/>
            </a:pPr>
            <a:endParaRPr lang="en-US" altLang="en-US" dirty="0"/>
          </a:p>
          <a:p>
            <a:pPr marL="457200" lvl="1" indent="0">
              <a:buNone/>
            </a:pPr>
            <a:endParaRPr lang="en-US" altLang="en-US" dirty="0"/>
          </a:p>
          <a:p>
            <a:pPr marL="457200" lvl="1" indent="0">
              <a:buNone/>
            </a:pPr>
            <a:endParaRPr lang="en-US" altLang="en-US" dirty="0"/>
          </a:p>
          <a:p>
            <a:pPr marL="457200" lvl="1" indent="0">
              <a:buNone/>
            </a:pPr>
            <a:endParaRPr lang="en-US" altLang="en-US" dirty="0"/>
          </a:p>
          <a:p>
            <a:pPr marL="457200" lvl="1" indent="0">
              <a:buNone/>
            </a:pPr>
            <a:endParaRPr lang="en-US" altLang="en-US" dirty="0"/>
          </a:p>
          <a:p>
            <a:pPr marL="457200" lvl="1" indent="0">
              <a:buNone/>
            </a:pPr>
            <a:r>
              <a:rPr lang="en-US" dirty="0"/>
              <a:t>Attacks from ARP poisoning</a:t>
            </a:r>
            <a:endParaRPr lang="en-US" altLang="en-US" dirty="0"/>
          </a:p>
        </p:txBody>
      </p:sp>
      <p:pic>
        <p:nvPicPr>
          <p:cNvPr id="40966" name="Picture 6">
            <a:extLst>
              <a:ext uri="{FF2B5EF4-FFF2-40B4-BE49-F238E27FC236}">
                <a16:creationId xmlns:a16="http://schemas.microsoft.com/office/drawing/2014/main" id="{8A6BEF44-3AF1-D84C-9E03-4732379ADB0F}"/>
              </a:ext>
            </a:extLst>
          </p:cNvPr>
          <p:cNvPicPr>
            <a:picLocks noChangeAspect="1" noChangeArrowheads="1"/>
          </p:cNvPicPr>
          <p:nvPr/>
        </p:nvPicPr>
        <p:blipFill>
          <a:blip r:embed="rId3"/>
          <a:srcRect/>
          <a:stretch>
            <a:fillRect/>
          </a:stretch>
        </p:blipFill>
        <p:spPr bwMode="auto">
          <a:xfrm>
            <a:off x="1900237" y="1502199"/>
            <a:ext cx="8391525"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 name="Picture 2">
            <a:extLst>
              <a:ext uri="{FF2B5EF4-FFF2-40B4-BE49-F238E27FC236}">
                <a16:creationId xmlns:a16="http://schemas.microsoft.com/office/drawing/2014/main" id="{3844BB75-872A-DA4F-9053-D82E16366ACA}"/>
              </a:ext>
            </a:extLst>
          </p:cNvPr>
          <p:cNvPicPr>
            <a:picLocks noChangeAspect="1" noChangeArrowheads="1"/>
          </p:cNvPicPr>
          <p:nvPr/>
        </p:nvPicPr>
        <p:blipFill>
          <a:blip r:embed="rId4"/>
          <a:srcRect/>
          <a:stretch>
            <a:fillRect/>
          </a:stretch>
        </p:blipFill>
        <p:spPr bwMode="auto">
          <a:xfrm>
            <a:off x="1776898" y="4163336"/>
            <a:ext cx="8540229" cy="260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9593450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BD5EBBA3-4EFC-4548-B47E-0AE810D374A5}"/>
              </a:ext>
            </a:extLst>
          </p:cNvPr>
          <p:cNvSpPr>
            <a:spLocks noGrp="1"/>
          </p:cNvSpPr>
          <p:nvPr>
            <p:ph type="title"/>
          </p:nvPr>
        </p:nvSpPr>
        <p:spPr>
          <a:xfrm>
            <a:off x="982663" y="185738"/>
            <a:ext cx="8397875" cy="685800"/>
          </a:xfrm>
        </p:spPr>
        <p:txBody>
          <a:bodyPr>
            <a:normAutofit fontScale="90000"/>
          </a:bodyPr>
          <a:lstStyle/>
          <a:p>
            <a:r>
              <a:rPr lang="en-US" altLang="en-US" sz="3600" dirty="0"/>
              <a:t>Poisoned ARP Caches </a:t>
            </a:r>
            <a:br>
              <a:rPr lang="en-US" altLang="en-US" sz="3600" dirty="0"/>
            </a:br>
            <a:r>
              <a:rPr lang="en-US" altLang="en-US" sz="3600" dirty="0"/>
              <a:t>(man-in-the-middle attack)</a:t>
            </a:r>
          </a:p>
        </p:txBody>
      </p:sp>
      <p:sp>
        <p:nvSpPr>
          <p:cNvPr id="13315" name="modem">
            <a:extLst>
              <a:ext uri="{FF2B5EF4-FFF2-40B4-BE49-F238E27FC236}">
                <a16:creationId xmlns:a16="http://schemas.microsoft.com/office/drawing/2014/main" id="{B04B9196-DB7F-8B46-8041-072F494716B0}"/>
              </a:ext>
            </a:extLst>
          </p:cNvPr>
          <p:cNvSpPr>
            <a:spLocks noEditPoints="1" noChangeArrowheads="1"/>
          </p:cNvSpPr>
          <p:nvPr/>
        </p:nvSpPr>
        <p:spPr bwMode="auto">
          <a:xfrm>
            <a:off x="3802063" y="4683125"/>
            <a:ext cx="850900" cy="406400"/>
          </a:xfrm>
          <a:custGeom>
            <a:avLst/>
            <a:gdLst>
              <a:gd name="T0" fmla="*/ 0 w 21600"/>
              <a:gd name="T1" fmla="*/ 645618423 h 21600"/>
              <a:gd name="T2" fmla="*/ 2147483647 w 21600"/>
              <a:gd name="T3" fmla="*/ 0 h 21600"/>
              <a:gd name="T4" fmla="*/ 2147483647 w 21600"/>
              <a:gd name="T5" fmla="*/ 0 h 21600"/>
              <a:gd name="T6" fmla="*/ 2147483647 w 21600"/>
              <a:gd name="T7" fmla="*/ 645618423 h 21600"/>
              <a:gd name="T8" fmla="*/ 2147483647 w 21600"/>
              <a:gd name="T9" fmla="*/ 2147483647 h 21600"/>
              <a:gd name="T10" fmla="*/ 0 w 21600"/>
              <a:gd name="T11" fmla="*/ 2147483647 h 21600"/>
              <a:gd name="T12" fmla="*/ 2147483647 w 21600"/>
              <a:gd name="T13" fmla="*/ 0 h 21600"/>
              <a:gd name="T14" fmla="*/ 2147483647 w 21600"/>
              <a:gd name="T15" fmla="*/ 2147483647 h 21600"/>
              <a:gd name="T16" fmla="*/ 0 w 21600"/>
              <a:gd name="T17" fmla="*/ 1676201090 h 21600"/>
              <a:gd name="T18" fmla="*/ 2147483647 w 21600"/>
              <a:gd name="T19" fmla="*/ 167620109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p>
            <a:endParaRPr lang="en-US"/>
          </a:p>
        </p:txBody>
      </p:sp>
      <p:sp>
        <p:nvSpPr>
          <p:cNvPr id="13316" name="laptop">
            <a:extLst>
              <a:ext uri="{FF2B5EF4-FFF2-40B4-BE49-F238E27FC236}">
                <a16:creationId xmlns:a16="http://schemas.microsoft.com/office/drawing/2014/main" id="{5BC2BD42-DA39-1F4E-A602-DC31DD33B75B}"/>
              </a:ext>
            </a:extLst>
          </p:cNvPr>
          <p:cNvSpPr>
            <a:spLocks noEditPoints="1" noChangeArrowheads="1"/>
          </p:cNvSpPr>
          <p:nvPr/>
        </p:nvSpPr>
        <p:spPr bwMode="auto">
          <a:xfrm>
            <a:off x="7804150" y="4419600"/>
            <a:ext cx="914400" cy="787400"/>
          </a:xfrm>
          <a:custGeom>
            <a:avLst/>
            <a:gdLst>
              <a:gd name="T0" fmla="*/ 2147483647 w 21600"/>
              <a:gd name="T1" fmla="*/ 0 h 21600"/>
              <a:gd name="T2" fmla="*/ 2147483647 w 21600"/>
              <a:gd name="T3" fmla="*/ 2147483647 h 21600"/>
              <a:gd name="T4" fmla="*/ 2147483647 w 21600"/>
              <a:gd name="T5" fmla="*/ 0 h 21600"/>
              <a:gd name="T6" fmla="*/ 2147483647 w 21600"/>
              <a:gd name="T7" fmla="*/ 2147483647 h 21600"/>
              <a:gd name="T8" fmla="*/ 2147483647 w 21600"/>
              <a:gd name="T9" fmla="*/ 0 h 21600"/>
              <a:gd name="T10" fmla="*/ 2147483647 w 21600"/>
              <a:gd name="T11" fmla="*/ 2147483647 h 21600"/>
              <a:gd name="T12" fmla="*/ 0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4445 w 21600"/>
              <a:gd name="T25" fmla="*/ 1858 h 21600"/>
              <a:gd name="T26" fmla="*/ 17311 w 21600"/>
              <a:gd name="T27" fmla="*/ 1232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lstStyle/>
          <a:p>
            <a:endParaRPr lang="en-US"/>
          </a:p>
        </p:txBody>
      </p:sp>
      <p:sp>
        <p:nvSpPr>
          <p:cNvPr id="8" name="laptop">
            <a:extLst>
              <a:ext uri="{FF2B5EF4-FFF2-40B4-BE49-F238E27FC236}">
                <a16:creationId xmlns:a16="http://schemas.microsoft.com/office/drawing/2014/main" id="{E457A9BA-D225-6541-9800-DEEBF07044BE}"/>
              </a:ext>
            </a:extLst>
          </p:cNvPr>
          <p:cNvSpPr>
            <a:spLocks noEditPoints="1" noChangeArrowheads="1"/>
          </p:cNvSpPr>
          <p:nvPr/>
        </p:nvSpPr>
        <p:spPr bwMode="auto">
          <a:xfrm>
            <a:off x="5789613" y="1752600"/>
            <a:ext cx="914400" cy="787400"/>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ln>
            <a:headEnd/>
            <a:tailEnd/>
          </a:ln>
        </p:spPr>
        <p:style>
          <a:lnRef idx="1">
            <a:schemeClr val="accent6"/>
          </a:lnRef>
          <a:fillRef idx="2">
            <a:schemeClr val="accent6"/>
          </a:fillRef>
          <a:effectRef idx="1">
            <a:schemeClr val="accent6"/>
          </a:effectRef>
          <a:fontRef idx="minor">
            <a:schemeClr val="dk1"/>
          </a:fontRef>
        </p:style>
        <p:txBody>
          <a:bodyPr/>
          <a:lstStyle/>
          <a:p>
            <a:pPr>
              <a:defRPr/>
            </a:pPr>
            <a:endParaRPr lang="en-US" dirty="0"/>
          </a:p>
        </p:txBody>
      </p:sp>
      <p:cxnSp>
        <p:nvCxnSpPr>
          <p:cNvPr id="9" name="Straight Arrow Connector 8">
            <a:extLst>
              <a:ext uri="{FF2B5EF4-FFF2-40B4-BE49-F238E27FC236}">
                <a16:creationId xmlns:a16="http://schemas.microsoft.com/office/drawing/2014/main" id="{C700E4E6-B01E-8F4A-98F7-C11B650A4CEC}"/>
              </a:ext>
            </a:extLst>
          </p:cNvPr>
          <p:cNvCxnSpPr>
            <a:stCxn id="10" idx="2"/>
            <a:endCxn id="13315" idx="9"/>
          </p:cNvCxnSpPr>
          <p:nvPr/>
        </p:nvCxnSpPr>
        <p:spPr>
          <a:xfrm rot="5400000">
            <a:off x="4487069" y="4128294"/>
            <a:ext cx="973138" cy="641350"/>
          </a:xfrm>
          <a:prstGeom prst="straightConnector1">
            <a:avLst/>
          </a:prstGeom>
          <a:ln>
            <a:tailEnd type="arrow"/>
          </a:ln>
        </p:spPr>
        <p:style>
          <a:lnRef idx="1">
            <a:schemeClr val="accent6"/>
          </a:lnRef>
          <a:fillRef idx="2">
            <a:schemeClr val="accent6"/>
          </a:fillRef>
          <a:effectRef idx="1">
            <a:schemeClr val="accent6"/>
          </a:effectRef>
          <a:fontRef idx="minor">
            <a:schemeClr val="dk1"/>
          </a:fontRef>
        </p:style>
      </p:cxnSp>
      <p:sp>
        <p:nvSpPr>
          <p:cNvPr id="10" name="Rectangle 9">
            <a:extLst>
              <a:ext uri="{FF2B5EF4-FFF2-40B4-BE49-F238E27FC236}">
                <a16:creationId xmlns:a16="http://schemas.microsoft.com/office/drawing/2014/main" id="{923F0F95-BF01-A54C-A847-0AEBE188083A}"/>
              </a:ext>
            </a:extLst>
          </p:cNvPr>
          <p:cNvSpPr/>
          <p:nvPr/>
        </p:nvSpPr>
        <p:spPr>
          <a:xfrm>
            <a:off x="4418013" y="3505200"/>
            <a:ext cx="1752600" cy="457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defRPr/>
            </a:pPr>
            <a:r>
              <a:rPr lang="en-US" sz="1400" dirty="0">
                <a:solidFill>
                  <a:srgbClr val="FF0000"/>
                </a:solidFill>
              </a:rPr>
              <a:t>192.168.1.105 is at 00:11:22:33:44:03</a:t>
            </a:r>
          </a:p>
        </p:txBody>
      </p:sp>
      <p:graphicFrame>
        <p:nvGraphicFramePr>
          <p:cNvPr id="11" name="Table 10">
            <a:extLst>
              <a:ext uri="{FF2B5EF4-FFF2-40B4-BE49-F238E27FC236}">
                <a16:creationId xmlns:a16="http://schemas.microsoft.com/office/drawing/2014/main" id="{0797300F-5418-704F-93AE-37909A9DF28E}"/>
              </a:ext>
            </a:extLst>
          </p:cNvPr>
          <p:cNvGraphicFramePr>
            <a:graphicFrameLocks noGrp="1"/>
          </p:cNvGraphicFramePr>
          <p:nvPr/>
        </p:nvGraphicFramePr>
        <p:xfrm>
          <a:off x="6794500" y="5318125"/>
          <a:ext cx="3111500" cy="609600"/>
        </p:xfrm>
        <a:graphic>
          <a:graphicData uri="http://schemas.openxmlformats.org/drawingml/2006/table">
            <a:tbl>
              <a:tblPr firstRow="1" bandRow="1">
                <a:tableStyleId>{93296810-A885-4BE3-A3E7-6D5BEEA58F35}</a:tableStyleId>
              </a:tblPr>
              <a:tblGrid>
                <a:gridCol w="1333501">
                  <a:extLst>
                    <a:ext uri="{9D8B030D-6E8A-4147-A177-3AD203B41FA5}">
                      <a16:colId xmlns:a16="http://schemas.microsoft.com/office/drawing/2014/main" val="20000"/>
                    </a:ext>
                  </a:extLst>
                </a:gridCol>
                <a:gridCol w="1777999">
                  <a:extLst>
                    <a:ext uri="{9D8B030D-6E8A-4147-A177-3AD203B41FA5}">
                      <a16:colId xmlns:a16="http://schemas.microsoft.com/office/drawing/2014/main" val="20001"/>
                    </a:ext>
                  </a:extLst>
                </a:gridCol>
              </a:tblGrid>
              <a:tr h="190500">
                <a:tc gridSpan="2">
                  <a:txBody>
                    <a:bodyPr/>
                    <a:lstStyle/>
                    <a:p>
                      <a:pPr algn="ctr"/>
                      <a:r>
                        <a:rPr lang="en-US" sz="1400" dirty="0">
                          <a:solidFill>
                            <a:schemeClr val="tx1"/>
                          </a:solidFill>
                        </a:rPr>
                        <a:t>Poisoned ARP Cache</a:t>
                      </a:r>
                    </a:p>
                  </a:txBody>
                  <a:tcPr marL="91451" marR="91451"/>
                </a:tc>
                <a:tc hMerge="1">
                  <a:txBody>
                    <a:bodyPr/>
                    <a:lstStyle/>
                    <a:p>
                      <a:endParaRPr lang="en-US" dirty="0"/>
                    </a:p>
                  </a:txBody>
                  <a:tcPr/>
                </a:tc>
                <a:extLst>
                  <a:ext uri="{0D108BD9-81ED-4DB2-BD59-A6C34878D82A}">
                    <a16:rowId xmlns:a16="http://schemas.microsoft.com/office/drawing/2014/main" val="10000"/>
                  </a:ext>
                </a:extLst>
              </a:tr>
              <a:tr h="190500">
                <a:tc>
                  <a:txBody>
                    <a:bodyPr/>
                    <a:lstStyle/>
                    <a:p>
                      <a:r>
                        <a:rPr lang="en-US" sz="1400" dirty="0"/>
                        <a:t>192.168.1.</a:t>
                      </a:r>
                      <a:r>
                        <a:rPr lang="en-US" sz="1400" b="1" dirty="0"/>
                        <a:t>1</a:t>
                      </a:r>
                    </a:p>
                  </a:txBody>
                  <a:tcPr marL="91451" marR="91451"/>
                </a:tc>
                <a:tc>
                  <a:txBody>
                    <a:bodyPr/>
                    <a:lstStyle/>
                    <a:p>
                      <a:r>
                        <a:rPr lang="en-US" sz="1400" dirty="0"/>
                        <a:t>00:11:22:33:44:</a:t>
                      </a:r>
                      <a:r>
                        <a:rPr lang="en-US" sz="1400" b="1" dirty="0"/>
                        <a:t>03</a:t>
                      </a:r>
                    </a:p>
                  </a:txBody>
                  <a:tcPr marL="91451" marR="91451"/>
                </a:tc>
                <a:extLst>
                  <a:ext uri="{0D108BD9-81ED-4DB2-BD59-A6C34878D82A}">
                    <a16:rowId xmlns:a16="http://schemas.microsoft.com/office/drawing/2014/main" val="10001"/>
                  </a:ext>
                </a:extLst>
              </a:tr>
            </a:tbl>
          </a:graphicData>
        </a:graphic>
      </p:graphicFrame>
      <p:graphicFrame>
        <p:nvGraphicFramePr>
          <p:cNvPr id="12" name="Table 11">
            <a:extLst>
              <a:ext uri="{FF2B5EF4-FFF2-40B4-BE49-F238E27FC236}">
                <a16:creationId xmlns:a16="http://schemas.microsoft.com/office/drawing/2014/main" id="{EB4D3B56-62B6-BE47-8482-CA32687C4E9F}"/>
              </a:ext>
            </a:extLst>
          </p:cNvPr>
          <p:cNvGraphicFramePr>
            <a:graphicFrameLocks noGrp="1"/>
          </p:cNvGraphicFramePr>
          <p:nvPr/>
        </p:nvGraphicFramePr>
        <p:xfrm>
          <a:off x="2667001" y="5318125"/>
          <a:ext cx="3311525" cy="609600"/>
        </p:xfrm>
        <a:graphic>
          <a:graphicData uri="http://schemas.openxmlformats.org/drawingml/2006/table">
            <a:tbl>
              <a:tblPr firstRow="1" bandRow="1">
                <a:tableStyleId>{93296810-A885-4BE3-A3E7-6D5BEEA58F35}</a:tableStyleId>
              </a:tblPr>
              <a:tblGrid>
                <a:gridCol w="1419225">
                  <a:extLst>
                    <a:ext uri="{9D8B030D-6E8A-4147-A177-3AD203B41FA5}">
                      <a16:colId xmlns:a16="http://schemas.microsoft.com/office/drawing/2014/main" val="20000"/>
                    </a:ext>
                  </a:extLst>
                </a:gridCol>
                <a:gridCol w="1892300">
                  <a:extLst>
                    <a:ext uri="{9D8B030D-6E8A-4147-A177-3AD203B41FA5}">
                      <a16:colId xmlns:a16="http://schemas.microsoft.com/office/drawing/2014/main" val="20001"/>
                    </a:ext>
                  </a:extLst>
                </a:gridCol>
              </a:tblGrid>
              <a:tr h="190500">
                <a:tc gridSpan="2">
                  <a:txBody>
                    <a:bodyPr/>
                    <a:lstStyle/>
                    <a:p>
                      <a:pPr algn="ctr"/>
                      <a:r>
                        <a:rPr lang="en-US" sz="1400" dirty="0">
                          <a:solidFill>
                            <a:schemeClr val="tx1"/>
                          </a:solidFill>
                        </a:rPr>
                        <a:t>Poisoned</a:t>
                      </a:r>
                      <a:r>
                        <a:rPr lang="en-US" sz="1400" baseline="0" dirty="0">
                          <a:solidFill>
                            <a:schemeClr val="tx1"/>
                          </a:solidFill>
                        </a:rPr>
                        <a:t> </a:t>
                      </a:r>
                      <a:r>
                        <a:rPr lang="en-US" sz="1400" dirty="0">
                          <a:solidFill>
                            <a:schemeClr val="tx1"/>
                          </a:solidFill>
                        </a:rPr>
                        <a:t>ARP Cache</a:t>
                      </a:r>
                    </a:p>
                  </a:txBody>
                  <a:tcPr marL="91431" marR="91431"/>
                </a:tc>
                <a:tc hMerge="1">
                  <a:txBody>
                    <a:bodyPr/>
                    <a:lstStyle/>
                    <a:p>
                      <a:endParaRPr lang="en-US" dirty="0"/>
                    </a:p>
                  </a:txBody>
                  <a:tcPr/>
                </a:tc>
                <a:extLst>
                  <a:ext uri="{0D108BD9-81ED-4DB2-BD59-A6C34878D82A}">
                    <a16:rowId xmlns:a16="http://schemas.microsoft.com/office/drawing/2014/main" val="10000"/>
                  </a:ext>
                </a:extLst>
              </a:tr>
              <a:tr h="190500">
                <a:tc>
                  <a:txBody>
                    <a:bodyPr/>
                    <a:lstStyle/>
                    <a:p>
                      <a:r>
                        <a:rPr lang="en-US" sz="1400" dirty="0"/>
                        <a:t>192.168.1.</a:t>
                      </a:r>
                      <a:r>
                        <a:rPr lang="en-US" sz="1400" b="1" dirty="0"/>
                        <a:t>105</a:t>
                      </a:r>
                    </a:p>
                  </a:txBody>
                  <a:tcPr marL="91431" marR="91431"/>
                </a:tc>
                <a:tc>
                  <a:txBody>
                    <a:bodyPr/>
                    <a:lstStyle/>
                    <a:p>
                      <a:r>
                        <a:rPr lang="en-US" sz="1400" dirty="0"/>
                        <a:t>00:11:22:33:44:</a:t>
                      </a:r>
                      <a:r>
                        <a:rPr lang="en-US" sz="1400" b="1" dirty="0"/>
                        <a:t>03</a:t>
                      </a:r>
                    </a:p>
                  </a:txBody>
                  <a:tcPr marL="91431" marR="91431"/>
                </a:tc>
                <a:extLst>
                  <a:ext uri="{0D108BD9-81ED-4DB2-BD59-A6C34878D82A}">
                    <a16:rowId xmlns:a16="http://schemas.microsoft.com/office/drawing/2014/main" val="10001"/>
                  </a:ext>
                </a:extLst>
              </a:tr>
            </a:tbl>
          </a:graphicData>
        </a:graphic>
      </p:graphicFrame>
      <p:sp>
        <p:nvSpPr>
          <p:cNvPr id="13" name="Rectangle 12">
            <a:extLst>
              <a:ext uri="{FF2B5EF4-FFF2-40B4-BE49-F238E27FC236}">
                <a16:creationId xmlns:a16="http://schemas.microsoft.com/office/drawing/2014/main" id="{F146BADE-9B03-344A-A516-10AC595C8316}"/>
              </a:ext>
            </a:extLst>
          </p:cNvPr>
          <p:cNvSpPr/>
          <p:nvPr/>
        </p:nvSpPr>
        <p:spPr>
          <a:xfrm>
            <a:off x="4038600" y="2438400"/>
            <a:ext cx="685800" cy="3810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defRPr/>
            </a:pPr>
            <a:r>
              <a:rPr lang="en-US" dirty="0">
                <a:solidFill>
                  <a:srgbClr val="000000"/>
                </a:solidFill>
              </a:rPr>
              <a:t>Data</a:t>
            </a:r>
          </a:p>
        </p:txBody>
      </p:sp>
      <p:cxnSp>
        <p:nvCxnSpPr>
          <p:cNvPr id="14" name="Straight Arrow Connector 13">
            <a:extLst>
              <a:ext uri="{FF2B5EF4-FFF2-40B4-BE49-F238E27FC236}">
                <a16:creationId xmlns:a16="http://schemas.microsoft.com/office/drawing/2014/main" id="{1B13E62E-88FA-8944-9AF2-27BB7FCEEA29}"/>
              </a:ext>
            </a:extLst>
          </p:cNvPr>
          <p:cNvCxnSpPr>
            <a:stCxn id="13" idx="0"/>
            <a:endCxn id="8" idx="1"/>
          </p:cNvCxnSpPr>
          <p:nvPr/>
        </p:nvCxnSpPr>
        <p:spPr>
          <a:xfrm rot="5400000" flipH="1" flipV="1">
            <a:off x="4945063" y="1450975"/>
            <a:ext cx="423862" cy="1550988"/>
          </a:xfrm>
          <a:prstGeom prst="straightConnector1">
            <a:avLst/>
          </a:prstGeom>
          <a:ln w="1905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F17715C-4D6F-7C4F-B04B-BFAD922D8DB8}"/>
              </a:ext>
            </a:extLst>
          </p:cNvPr>
          <p:cNvCxnSpPr>
            <a:stCxn id="13315" idx="6"/>
            <a:endCxn id="13" idx="2"/>
          </p:cNvCxnSpPr>
          <p:nvPr/>
        </p:nvCxnSpPr>
        <p:spPr>
          <a:xfrm flipV="1">
            <a:off x="4227514" y="2819401"/>
            <a:ext cx="153987" cy="1863725"/>
          </a:xfrm>
          <a:prstGeom prst="straightConnector1">
            <a:avLst/>
          </a:prstGeom>
          <a:ln w="1905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4F97A53F-B634-C049-8A2F-F2832013FC49}"/>
              </a:ext>
            </a:extLst>
          </p:cNvPr>
          <p:cNvSpPr/>
          <p:nvPr/>
        </p:nvSpPr>
        <p:spPr>
          <a:xfrm>
            <a:off x="7696200" y="2438400"/>
            <a:ext cx="685800" cy="3810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defRPr/>
            </a:pPr>
            <a:r>
              <a:rPr lang="en-US" dirty="0">
                <a:solidFill>
                  <a:srgbClr val="000000"/>
                </a:solidFill>
              </a:rPr>
              <a:t>Data</a:t>
            </a:r>
          </a:p>
        </p:txBody>
      </p:sp>
      <p:cxnSp>
        <p:nvCxnSpPr>
          <p:cNvPr id="17" name="Straight Arrow Connector 16">
            <a:extLst>
              <a:ext uri="{FF2B5EF4-FFF2-40B4-BE49-F238E27FC236}">
                <a16:creationId xmlns:a16="http://schemas.microsoft.com/office/drawing/2014/main" id="{FC04F96B-671F-234D-9B41-76A44C147A0A}"/>
              </a:ext>
            </a:extLst>
          </p:cNvPr>
          <p:cNvCxnSpPr>
            <a:stCxn id="8" idx="3"/>
            <a:endCxn id="16" idx="0"/>
          </p:cNvCxnSpPr>
          <p:nvPr/>
        </p:nvCxnSpPr>
        <p:spPr>
          <a:xfrm>
            <a:off x="6565900" y="2014538"/>
            <a:ext cx="1473200" cy="423862"/>
          </a:xfrm>
          <a:prstGeom prst="straightConnector1">
            <a:avLst/>
          </a:prstGeom>
          <a:ln w="1905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B5B2763-CE0A-734F-BE9A-102F8DC7D182}"/>
              </a:ext>
            </a:extLst>
          </p:cNvPr>
          <p:cNvCxnSpPr>
            <a:stCxn id="16" idx="2"/>
            <a:endCxn id="13316" idx="4"/>
          </p:cNvCxnSpPr>
          <p:nvPr/>
        </p:nvCxnSpPr>
        <p:spPr>
          <a:xfrm rot="16200000" flipH="1">
            <a:off x="7350125" y="3508375"/>
            <a:ext cx="1600200" cy="222250"/>
          </a:xfrm>
          <a:prstGeom prst="straightConnector1">
            <a:avLst/>
          </a:prstGeom>
          <a:ln w="1905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BA2766B-5F2C-8E4E-B2D8-1014B20F59F6}"/>
              </a:ext>
            </a:extLst>
          </p:cNvPr>
          <p:cNvCxnSpPr>
            <a:stCxn id="8" idx="5"/>
            <a:endCxn id="10" idx="0"/>
          </p:cNvCxnSpPr>
          <p:nvPr/>
        </p:nvCxnSpPr>
        <p:spPr>
          <a:xfrm flipH="1">
            <a:off x="5294313" y="2540000"/>
            <a:ext cx="952500" cy="965200"/>
          </a:xfrm>
          <a:prstGeom prst="straightConnector1">
            <a:avLst/>
          </a:prstGeom>
          <a:ln>
            <a:tailEnd type="arrow"/>
          </a:ln>
        </p:spPr>
        <p:style>
          <a:lnRef idx="1">
            <a:schemeClr val="accent6"/>
          </a:lnRef>
          <a:fillRef idx="2">
            <a:schemeClr val="accent6"/>
          </a:fillRef>
          <a:effectRef idx="1">
            <a:schemeClr val="accent6"/>
          </a:effectRef>
          <a:fontRef idx="minor">
            <a:schemeClr val="dk1"/>
          </a:fontRef>
        </p:style>
      </p:cxnSp>
      <p:sp>
        <p:nvSpPr>
          <p:cNvPr id="20" name="Rectangle 19">
            <a:extLst>
              <a:ext uri="{FF2B5EF4-FFF2-40B4-BE49-F238E27FC236}">
                <a16:creationId xmlns:a16="http://schemas.microsoft.com/office/drawing/2014/main" id="{F17F94AB-D247-E040-8E29-BF00C60463C5}"/>
              </a:ext>
            </a:extLst>
          </p:cNvPr>
          <p:cNvSpPr/>
          <p:nvPr/>
        </p:nvSpPr>
        <p:spPr>
          <a:xfrm>
            <a:off x="6323013" y="3505200"/>
            <a:ext cx="1752600" cy="457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defRPr/>
            </a:pPr>
            <a:r>
              <a:rPr lang="en-US" sz="1400" dirty="0">
                <a:solidFill>
                  <a:srgbClr val="FF0000"/>
                </a:solidFill>
              </a:rPr>
              <a:t>192.168.1.1 is at 00:11:22:33:44:03</a:t>
            </a:r>
          </a:p>
        </p:txBody>
      </p:sp>
      <p:cxnSp>
        <p:nvCxnSpPr>
          <p:cNvPr id="21" name="Straight Arrow Connector 20">
            <a:extLst>
              <a:ext uri="{FF2B5EF4-FFF2-40B4-BE49-F238E27FC236}">
                <a16:creationId xmlns:a16="http://schemas.microsoft.com/office/drawing/2014/main" id="{B16E1590-D37B-C647-9A9F-A7AAC6544FD6}"/>
              </a:ext>
            </a:extLst>
          </p:cNvPr>
          <p:cNvCxnSpPr>
            <a:stCxn id="8" idx="5"/>
            <a:endCxn id="20" idx="0"/>
          </p:cNvCxnSpPr>
          <p:nvPr/>
        </p:nvCxnSpPr>
        <p:spPr>
          <a:xfrm>
            <a:off x="6246813" y="2540000"/>
            <a:ext cx="952500" cy="965200"/>
          </a:xfrm>
          <a:prstGeom prst="straightConnector1">
            <a:avLst/>
          </a:prstGeom>
          <a:ln>
            <a:tailEnd type="arrow"/>
          </a:ln>
        </p:spPr>
        <p:style>
          <a:lnRef idx="1">
            <a:schemeClr val="accent6"/>
          </a:lnRef>
          <a:fillRef idx="2">
            <a:schemeClr val="accent6"/>
          </a:fillRef>
          <a:effectRef idx="1">
            <a:schemeClr val="accent6"/>
          </a:effectRef>
          <a:fontRef idx="minor">
            <a:schemeClr val="dk1"/>
          </a:fontRef>
        </p:style>
      </p:cxnSp>
      <p:cxnSp>
        <p:nvCxnSpPr>
          <p:cNvPr id="22" name="Straight Arrow Connector 21">
            <a:extLst>
              <a:ext uri="{FF2B5EF4-FFF2-40B4-BE49-F238E27FC236}">
                <a16:creationId xmlns:a16="http://schemas.microsoft.com/office/drawing/2014/main" id="{93F8B78A-DF9D-8B43-B633-F6BC237122EA}"/>
              </a:ext>
            </a:extLst>
          </p:cNvPr>
          <p:cNvCxnSpPr>
            <a:stCxn id="20" idx="2"/>
            <a:endCxn id="13316" idx="1"/>
          </p:cNvCxnSpPr>
          <p:nvPr/>
        </p:nvCxnSpPr>
        <p:spPr>
          <a:xfrm rot="16200000" flipH="1">
            <a:off x="7213600" y="3948113"/>
            <a:ext cx="719138" cy="747712"/>
          </a:xfrm>
          <a:prstGeom prst="straightConnector1">
            <a:avLst/>
          </a:prstGeom>
          <a:ln>
            <a:tailEnd type="arrow"/>
          </a:ln>
        </p:spPr>
        <p:style>
          <a:lnRef idx="1">
            <a:schemeClr val="accent6"/>
          </a:lnRef>
          <a:fillRef idx="2">
            <a:schemeClr val="accent6"/>
          </a:fillRef>
          <a:effectRef idx="1">
            <a:schemeClr val="accent6"/>
          </a:effectRef>
          <a:fontRef idx="minor">
            <a:schemeClr val="dk1"/>
          </a:fontRef>
        </p:style>
      </p:cxnSp>
      <p:sp>
        <p:nvSpPr>
          <p:cNvPr id="13350" name="TextBox 22">
            <a:extLst>
              <a:ext uri="{FF2B5EF4-FFF2-40B4-BE49-F238E27FC236}">
                <a16:creationId xmlns:a16="http://schemas.microsoft.com/office/drawing/2014/main" id="{3B59C96E-8AE6-CF41-AF48-27A675C676B6}"/>
              </a:ext>
            </a:extLst>
          </p:cNvPr>
          <p:cNvSpPr txBox="1">
            <a:spLocks noChangeArrowheads="1"/>
          </p:cNvSpPr>
          <p:nvPr/>
        </p:nvSpPr>
        <p:spPr bwMode="auto">
          <a:xfrm>
            <a:off x="1981200" y="3886201"/>
            <a:ext cx="22236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00279F"/>
                </a:solidFill>
                <a:latin typeface="Batang" panose="02030600000101010101" pitchFamily="18" charset="-127"/>
              </a:defRPr>
            </a:lvl1pPr>
            <a:lvl2pPr marL="742950" indent="-285750">
              <a:defRPr sz="2400" b="1">
                <a:solidFill>
                  <a:srgbClr val="00279F"/>
                </a:solidFill>
                <a:latin typeface="Batang" panose="02030600000101010101" pitchFamily="18" charset="-127"/>
              </a:defRPr>
            </a:lvl2pPr>
            <a:lvl3pPr marL="1143000" indent="-228600">
              <a:defRPr sz="2400" b="1">
                <a:solidFill>
                  <a:srgbClr val="00279F"/>
                </a:solidFill>
                <a:latin typeface="Batang" panose="02030600000101010101" pitchFamily="18" charset="-127"/>
              </a:defRPr>
            </a:lvl3pPr>
            <a:lvl4pPr marL="1600200" indent="-228600">
              <a:defRPr sz="2400" b="1">
                <a:solidFill>
                  <a:srgbClr val="00279F"/>
                </a:solidFill>
                <a:latin typeface="Batang" panose="02030600000101010101" pitchFamily="18" charset="-127"/>
              </a:defRPr>
            </a:lvl4pPr>
            <a:lvl5pPr marL="2057400" indent="-228600">
              <a:defRPr sz="2400" b="1">
                <a:solidFill>
                  <a:srgbClr val="00279F"/>
                </a:solidFill>
                <a:latin typeface="Batang" panose="02030600000101010101" pitchFamily="18" charset="-127"/>
              </a:defRPr>
            </a:lvl5pPr>
            <a:lvl6pPr marL="2514600" indent="-228600" algn="ctr" eaLnBrk="0" fontAlgn="base" hangingPunct="0">
              <a:spcBef>
                <a:spcPct val="0"/>
              </a:spcBef>
              <a:spcAft>
                <a:spcPct val="0"/>
              </a:spcAft>
              <a:defRPr sz="2400" b="1">
                <a:solidFill>
                  <a:srgbClr val="00279F"/>
                </a:solidFill>
                <a:latin typeface="Batang" panose="02030600000101010101" pitchFamily="18" charset="-127"/>
              </a:defRPr>
            </a:lvl6pPr>
            <a:lvl7pPr marL="2971800" indent="-228600" algn="ctr" eaLnBrk="0" fontAlgn="base" hangingPunct="0">
              <a:spcBef>
                <a:spcPct val="0"/>
              </a:spcBef>
              <a:spcAft>
                <a:spcPct val="0"/>
              </a:spcAft>
              <a:defRPr sz="2400" b="1">
                <a:solidFill>
                  <a:srgbClr val="00279F"/>
                </a:solidFill>
                <a:latin typeface="Batang" panose="02030600000101010101" pitchFamily="18" charset="-127"/>
              </a:defRPr>
            </a:lvl7pPr>
            <a:lvl8pPr marL="3429000" indent="-228600" algn="ctr" eaLnBrk="0" fontAlgn="base" hangingPunct="0">
              <a:spcBef>
                <a:spcPct val="0"/>
              </a:spcBef>
              <a:spcAft>
                <a:spcPct val="0"/>
              </a:spcAft>
              <a:defRPr sz="2400" b="1">
                <a:solidFill>
                  <a:srgbClr val="00279F"/>
                </a:solidFill>
                <a:latin typeface="Batang" panose="02030600000101010101" pitchFamily="18" charset="-127"/>
              </a:defRPr>
            </a:lvl8pPr>
            <a:lvl9pPr marL="3886200" indent="-228600" algn="ctr" eaLnBrk="0" fontAlgn="base" hangingPunct="0">
              <a:spcBef>
                <a:spcPct val="0"/>
              </a:spcBef>
              <a:spcAft>
                <a:spcPct val="0"/>
              </a:spcAft>
              <a:defRPr sz="2400" b="1">
                <a:solidFill>
                  <a:srgbClr val="00279F"/>
                </a:solidFill>
                <a:latin typeface="Batang" panose="02030600000101010101" pitchFamily="18" charset="-127"/>
              </a:defRPr>
            </a:lvl9pPr>
          </a:lstStyle>
          <a:p>
            <a:r>
              <a:rPr lang="en-US" altLang="en-US" sz="1800">
                <a:solidFill>
                  <a:schemeClr val="tx1"/>
                </a:solidFill>
              </a:rPr>
              <a:t>192.168.1.1</a:t>
            </a:r>
          </a:p>
          <a:p>
            <a:r>
              <a:rPr lang="en-US" altLang="en-US" sz="1800">
                <a:solidFill>
                  <a:schemeClr val="tx1"/>
                </a:solidFill>
              </a:rPr>
              <a:t>00:11:22:33:44:01</a:t>
            </a:r>
          </a:p>
        </p:txBody>
      </p:sp>
      <p:sp>
        <p:nvSpPr>
          <p:cNvPr id="13351" name="TextBox 23">
            <a:extLst>
              <a:ext uri="{FF2B5EF4-FFF2-40B4-BE49-F238E27FC236}">
                <a16:creationId xmlns:a16="http://schemas.microsoft.com/office/drawing/2014/main" id="{F1A12D28-0B7A-7B49-A48B-63C1B2AD7B1F}"/>
              </a:ext>
            </a:extLst>
          </p:cNvPr>
          <p:cNvSpPr txBox="1">
            <a:spLocks noChangeArrowheads="1"/>
          </p:cNvSpPr>
          <p:nvPr/>
        </p:nvSpPr>
        <p:spPr bwMode="auto">
          <a:xfrm>
            <a:off x="8382000" y="3886201"/>
            <a:ext cx="22236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00279F"/>
                </a:solidFill>
                <a:latin typeface="Batang" panose="02030600000101010101" pitchFamily="18" charset="-127"/>
              </a:defRPr>
            </a:lvl1pPr>
            <a:lvl2pPr marL="742950" indent="-285750">
              <a:defRPr sz="2400" b="1">
                <a:solidFill>
                  <a:srgbClr val="00279F"/>
                </a:solidFill>
                <a:latin typeface="Batang" panose="02030600000101010101" pitchFamily="18" charset="-127"/>
              </a:defRPr>
            </a:lvl2pPr>
            <a:lvl3pPr marL="1143000" indent="-228600">
              <a:defRPr sz="2400" b="1">
                <a:solidFill>
                  <a:srgbClr val="00279F"/>
                </a:solidFill>
                <a:latin typeface="Batang" panose="02030600000101010101" pitchFamily="18" charset="-127"/>
              </a:defRPr>
            </a:lvl3pPr>
            <a:lvl4pPr marL="1600200" indent="-228600">
              <a:defRPr sz="2400" b="1">
                <a:solidFill>
                  <a:srgbClr val="00279F"/>
                </a:solidFill>
                <a:latin typeface="Batang" panose="02030600000101010101" pitchFamily="18" charset="-127"/>
              </a:defRPr>
            </a:lvl4pPr>
            <a:lvl5pPr marL="2057400" indent="-228600">
              <a:defRPr sz="2400" b="1">
                <a:solidFill>
                  <a:srgbClr val="00279F"/>
                </a:solidFill>
                <a:latin typeface="Batang" panose="02030600000101010101" pitchFamily="18" charset="-127"/>
              </a:defRPr>
            </a:lvl5pPr>
            <a:lvl6pPr marL="2514600" indent="-228600" algn="ctr" eaLnBrk="0" fontAlgn="base" hangingPunct="0">
              <a:spcBef>
                <a:spcPct val="0"/>
              </a:spcBef>
              <a:spcAft>
                <a:spcPct val="0"/>
              </a:spcAft>
              <a:defRPr sz="2400" b="1">
                <a:solidFill>
                  <a:srgbClr val="00279F"/>
                </a:solidFill>
                <a:latin typeface="Batang" panose="02030600000101010101" pitchFamily="18" charset="-127"/>
              </a:defRPr>
            </a:lvl6pPr>
            <a:lvl7pPr marL="2971800" indent="-228600" algn="ctr" eaLnBrk="0" fontAlgn="base" hangingPunct="0">
              <a:spcBef>
                <a:spcPct val="0"/>
              </a:spcBef>
              <a:spcAft>
                <a:spcPct val="0"/>
              </a:spcAft>
              <a:defRPr sz="2400" b="1">
                <a:solidFill>
                  <a:srgbClr val="00279F"/>
                </a:solidFill>
                <a:latin typeface="Batang" panose="02030600000101010101" pitchFamily="18" charset="-127"/>
              </a:defRPr>
            </a:lvl7pPr>
            <a:lvl8pPr marL="3429000" indent="-228600" algn="ctr" eaLnBrk="0" fontAlgn="base" hangingPunct="0">
              <a:spcBef>
                <a:spcPct val="0"/>
              </a:spcBef>
              <a:spcAft>
                <a:spcPct val="0"/>
              </a:spcAft>
              <a:defRPr sz="2400" b="1">
                <a:solidFill>
                  <a:srgbClr val="00279F"/>
                </a:solidFill>
                <a:latin typeface="Batang" panose="02030600000101010101" pitchFamily="18" charset="-127"/>
              </a:defRPr>
            </a:lvl8pPr>
            <a:lvl9pPr marL="3886200" indent="-228600" algn="ctr" eaLnBrk="0" fontAlgn="base" hangingPunct="0">
              <a:spcBef>
                <a:spcPct val="0"/>
              </a:spcBef>
              <a:spcAft>
                <a:spcPct val="0"/>
              </a:spcAft>
              <a:defRPr sz="2400" b="1">
                <a:solidFill>
                  <a:srgbClr val="00279F"/>
                </a:solidFill>
                <a:latin typeface="Batang" panose="02030600000101010101" pitchFamily="18" charset="-127"/>
              </a:defRPr>
            </a:lvl9pPr>
          </a:lstStyle>
          <a:p>
            <a:r>
              <a:rPr lang="en-US" altLang="en-US" sz="1800">
                <a:solidFill>
                  <a:schemeClr val="tx1"/>
                </a:solidFill>
              </a:rPr>
              <a:t>192.168.1.105</a:t>
            </a:r>
          </a:p>
          <a:p>
            <a:r>
              <a:rPr lang="en-US" altLang="en-US" sz="1800">
                <a:solidFill>
                  <a:schemeClr val="tx1"/>
                </a:solidFill>
              </a:rPr>
              <a:t>00:11:22:33:44:02</a:t>
            </a:r>
          </a:p>
        </p:txBody>
      </p:sp>
      <p:sp>
        <p:nvSpPr>
          <p:cNvPr id="41" name="TextBox 40">
            <a:extLst>
              <a:ext uri="{FF2B5EF4-FFF2-40B4-BE49-F238E27FC236}">
                <a16:creationId xmlns:a16="http://schemas.microsoft.com/office/drawing/2014/main" id="{49DDA677-5F96-4E49-A126-B3A24434A078}"/>
              </a:ext>
            </a:extLst>
          </p:cNvPr>
          <p:cNvSpPr txBox="1"/>
          <p:nvPr/>
        </p:nvSpPr>
        <p:spPr>
          <a:xfrm>
            <a:off x="5181601" y="1143001"/>
            <a:ext cx="1901483" cy="646331"/>
          </a:xfrm>
          <a:prstGeom prst="rect">
            <a:avLst/>
          </a:prstGeom>
          <a:noFill/>
        </p:spPr>
        <p:txBody>
          <a:bodyPr wrap="none">
            <a:spAutoFit/>
          </a:bodyPr>
          <a:lstStyle/>
          <a:p>
            <a:pPr>
              <a:defRPr/>
            </a:pPr>
            <a:r>
              <a:rPr lang="en-US" dirty="0">
                <a:solidFill>
                  <a:schemeClr val="accent6"/>
                </a:solidFill>
              </a:rPr>
              <a:t>192.168.1.106</a:t>
            </a:r>
          </a:p>
          <a:p>
            <a:pPr>
              <a:defRPr/>
            </a:pPr>
            <a:r>
              <a:rPr lang="en-US" dirty="0">
                <a:solidFill>
                  <a:schemeClr val="accent6"/>
                </a:solidFill>
              </a:rPr>
              <a:t>00:11:22:33:44:03</a:t>
            </a:r>
          </a:p>
        </p:txBody>
      </p:sp>
    </p:spTree>
    <p:extLst>
      <p:ext uri="{BB962C8B-B14F-4D97-AF65-F5344CB8AC3E}">
        <p14:creationId xmlns:p14="http://schemas.microsoft.com/office/powerpoint/2010/main" val="203051448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4">
            <a:extLst>
              <a:ext uri="{FF2B5EF4-FFF2-40B4-BE49-F238E27FC236}">
                <a16:creationId xmlns:a16="http://schemas.microsoft.com/office/drawing/2014/main" id="{B93FE5B7-32EA-2542-B0E0-281734173C09}"/>
              </a:ext>
            </a:extLst>
          </p:cNvPr>
          <p:cNvSpPr>
            <a:spLocks noGrp="1"/>
          </p:cNvSpPr>
          <p:nvPr>
            <p:ph type="title"/>
          </p:nvPr>
        </p:nvSpPr>
        <p:spPr>
          <a:xfrm>
            <a:off x="993872" y="56271"/>
            <a:ext cx="10204255" cy="937943"/>
          </a:xfrm>
        </p:spPr>
        <p:txBody>
          <a:bodyPr/>
          <a:lstStyle/>
          <a:p>
            <a:r>
              <a:rPr lang="en-US" altLang="en-US" dirty="0"/>
              <a:t>ARP Poisoning Solutions</a:t>
            </a:r>
          </a:p>
        </p:txBody>
      </p:sp>
      <p:sp>
        <p:nvSpPr>
          <p:cNvPr id="23555" name="Content Placeholder 5">
            <a:extLst>
              <a:ext uri="{FF2B5EF4-FFF2-40B4-BE49-F238E27FC236}">
                <a16:creationId xmlns:a16="http://schemas.microsoft.com/office/drawing/2014/main" id="{2EFDF687-07CA-5A44-872F-E080B3C3B77A}"/>
              </a:ext>
            </a:extLst>
          </p:cNvPr>
          <p:cNvSpPr>
            <a:spLocks noGrp="1"/>
          </p:cNvSpPr>
          <p:nvPr>
            <p:ph idx="1"/>
          </p:nvPr>
        </p:nvSpPr>
        <p:spPr/>
        <p:txBody>
          <a:bodyPr/>
          <a:lstStyle/>
          <a:p>
            <a:pPr>
              <a:defRPr/>
            </a:pPr>
            <a:r>
              <a:rPr lang="en-US" dirty="0"/>
              <a:t>Using static entries solves the problem but it is almost impossible to manage!</a:t>
            </a:r>
          </a:p>
          <a:p>
            <a:pPr>
              <a:defRPr/>
            </a:pPr>
            <a:endParaRPr lang="en-US" dirty="0"/>
          </a:p>
          <a:p>
            <a:pPr>
              <a:defRPr/>
            </a:pPr>
            <a:r>
              <a:rPr lang="en-US" dirty="0"/>
              <a:t>Check multiple occurrence of the same MAC</a:t>
            </a:r>
          </a:p>
          <a:p>
            <a:pPr lvl="1">
              <a:defRPr/>
            </a:pPr>
            <a:r>
              <a:rPr lang="en-US" dirty="0"/>
              <a:t>i.e., One MAC mapping to multiple IP addresses (see previous slide’s example)</a:t>
            </a:r>
          </a:p>
          <a:p>
            <a:pPr>
              <a:defRPr/>
            </a:pPr>
            <a:endParaRPr lang="en-US" dirty="0"/>
          </a:p>
          <a:p>
            <a:pPr>
              <a:defRPr/>
            </a:pPr>
            <a:r>
              <a:rPr lang="en-US" dirty="0"/>
              <a:t>Software detection solutions</a:t>
            </a:r>
          </a:p>
          <a:p>
            <a:pPr lvl="1">
              <a:defRPr/>
            </a:pPr>
            <a:r>
              <a:rPr lang="en-US" dirty="0"/>
              <a:t>Anti-</a:t>
            </a:r>
            <a:r>
              <a:rPr lang="en-US" dirty="0" err="1"/>
              <a:t>arpspoof</a:t>
            </a:r>
            <a:r>
              <a:rPr lang="en-US" dirty="0"/>
              <a:t>, </a:t>
            </a:r>
            <a:r>
              <a:rPr lang="en-US" dirty="0" err="1"/>
              <a:t>Xarp</a:t>
            </a:r>
            <a:r>
              <a:rPr lang="en-US" dirty="0"/>
              <a:t>, </a:t>
            </a:r>
            <a:r>
              <a:rPr lang="en-US" dirty="0" err="1"/>
              <a:t>Arpwatch</a:t>
            </a:r>
            <a:endParaRPr lang="en-US" dirty="0"/>
          </a:p>
          <a:p>
            <a:pPr marL="0" indent="0">
              <a:buNone/>
              <a:defRPr/>
            </a:pPr>
            <a:endParaRPr lang="en-US" dirty="0"/>
          </a:p>
        </p:txBody>
      </p:sp>
    </p:spTree>
    <p:extLst>
      <p:ext uri="{BB962C8B-B14F-4D97-AF65-F5344CB8AC3E}">
        <p14:creationId xmlns:p14="http://schemas.microsoft.com/office/powerpoint/2010/main" val="32229307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3872" y="136525"/>
            <a:ext cx="10204255" cy="937943"/>
          </a:xfrm>
        </p:spPr>
        <p:txBody>
          <a:bodyPr/>
          <a:lstStyle/>
          <a:p>
            <a:r>
              <a:rPr lang="en-US" dirty="0"/>
              <a:t>Basic Domain Name Resolution</a:t>
            </a:r>
          </a:p>
        </p:txBody>
      </p:sp>
      <p:sp>
        <p:nvSpPr>
          <p:cNvPr id="4" name="Content Placeholder 3"/>
          <p:cNvSpPr>
            <a:spLocks noGrp="1"/>
          </p:cNvSpPr>
          <p:nvPr>
            <p:ph sz="quarter" idx="1"/>
          </p:nvPr>
        </p:nvSpPr>
        <p:spPr>
          <a:xfrm>
            <a:off x="1149544" y="1433512"/>
            <a:ext cx="8991600" cy="5105400"/>
          </a:xfrm>
        </p:spPr>
        <p:txBody>
          <a:bodyPr>
            <a:normAutofit/>
          </a:bodyPr>
          <a:lstStyle/>
          <a:p>
            <a:r>
              <a:rPr lang="en-US" altLang="en-US" dirty="0"/>
              <a:t>Translates domain names into IP addresses</a:t>
            </a:r>
            <a:endParaRPr lang="en-US" dirty="0"/>
          </a:p>
          <a:p>
            <a:r>
              <a:rPr lang="en-US" dirty="0"/>
              <a:t>Every host knows a local DNS server</a:t>
            </a:r>
          </a:p>
          <a:p>
            <a:pPr lvl="1"/>
            <a:r>
              <a:rPr lang="en-US" dirty="0"/>
              <a:t>Sends all queries to the local DNS server</a:t>
            </a:r>
          </a:p>
          <a:p>
            <a:r>
              <a:rPr lang="en-US" dirty="0"/>
              <a:t>If the local DNS can answer the query, then you’re done</a:t>
            </a:r>
          </a:p>
          <a:p>
            <a:pPr marL="880110" lvl="1" indent="-514350">
              <a:buFont typeface="+mj-lt"/>
              <a:buAutoNum type="arabicPeriod"/>
            </a:pPr>
            <a:r>
              <a:rPr lang="en-US" dirty="0"/>
              <a:t>Local server is also the authoritative server for that name</a:t>
            </a:r>
          </a:p>
          <a:p>
            <a:pPr marL="880110" lvl="1" indent="-514350">
              <a:buFont typeface="+mj-lt"/>
              <a:buAutoNum type="arabicPeriod"/>
            </a:pPr>
            <a:r>
              <a:rPr lang="en-US" dirty="0"/>
              <a:t>Local server has cached the record for that name</a:t>
            </a:r>
          </a:p>
          <a:p>
            <a:r>
              <a:rPr lang="en-US" dirty="0"/>
              <a:t>Otherwise, go down the hierarchy and search for the authoritative name server (root)</a:t>
            </a:r>
          </a:p>
          <a:p>
            <a:pPr lvl="1"/>
            <a:r>
              <a:rPr lang="en-US" dirty="0"/>
              <a:t>Every local DNS server knows the root servers</a:t>
            </a:r>
          </a:p>
          <a:p>
            <a:pPr lvl="1"/>
            <a:r>
              <a:rPr lang="en-US" dirty="0"/>
              <a:t>Use cache to skip steps if possible</a:t>
            </a:r>
          </a:p>
          <a:p>
            <a:pPr lvl="2"/>
            <a:r>
              <a:rPr lang="en-US" dirty="0"/>
              <a:t>e.g. skip the root and go directly to .</a:t>
            </a:r>
            <a:r>
              <a:rPr lang="en-US" dirty="0" err="1"/>
              <a:t>edu</a:t>
            </a:r>
            <a:r>
              <a:rPr lang="en-US" dirty="0"/>
              <a:t> if the root file is cached </a:t>
            </a:r>
          </a:p>
        </p:txBody>
      </p:sp>
    </p:spTree>
    <p:extLst>
      <p:ext uri="{BB962C8B-B14F-4D97-AF65-F5344CB8AC3E}">
        <p14:creationId xmlns:p14="http://schemas.microsoft.com/office/powerpoint/2010/main" val="40735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anim calcmode="lin" valueType="num">
                                      <p:cBhvr>
                                        <p:cTn id="8"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anim calcmode="lin" valueType="num">
                                      <p:cBhvr>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500"/>
                                        <p:tgtEl>
                                          <p:spTgt spid="4">
                                            <p:txEl>
                                              <p:pRg st="5" end="5"/>
                                            </p:txEl>
                                          </p:spTgt>
                                        </p:tgtEl>
                                      </p:cBhvr>
                                    </p:animEffect>
                                    <p:anim calcmode="lin" valueType="num">
                                      <p:cBhvr>
                                        <p:cTn id="1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9" dur="5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fade">
                                      <p:cBhvr>
                                        <p:cTn id="24" dur="500"/>
                                        <p:tgtEl>
                                          <p:spTgt spid="4">
                                            <p:txEl>
                                              <p:pRg st="6" end="6"/>
                                            </p:txEl>
                                          </p:spTgt>
                                        </p:tgtEl>
                                      </p:cBhvr>
                                    </p:animEffect>
                                    <p:anim calcmode="lin" valueType="num">
                                      <p:cBhvr>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6" dur="500" fill="hold"/>
                                        <p:tgtEl>
                                          <p:spTgt spid="4">
                                            <p:txEl>
                                              <p:pRg st="6" end="6"/>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animEffect transition="in" filter="fade">
                                      <p:cBhvr>
                                        <p:cTn id="29" dur="500"/>
                                        <p:tgtEl>
                                          <p:spTgt spid="4">
                                            <p:txEl>
                                              <p:pRg st="7" end="7"/>
                                            </p:txEl>
                                          </p:spTgt>
                                        </p:tgtEl>
                                      </p:cBhvr>
                                    </p:animEffect>
                                    <p:anim calcmode="lin" valueType="num">
                                      <p:cBhvr>
                                        <p:cTn id="30"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
                                            <p:txEl>
                                              <p:pRg st="7" end="7"/>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
                                            <p:txEl>
                                              <p:pRg st="8" end="8"/>
                                            </p:txEl>
                                          </p:spTgt>
                                        </p:tgtEl>
                                        <p:attrNameLst>
                                          <p:attrName>style.visibility</p:attrName>
                                        </p:attrNameLst>
                                      </p:cBhvr>
                                      <p:to>
                                        <p:strVal val="visible"/>
                                      </p:to>
                                    </p:set>
                                    <p:animEffect transition="in" filter="fade">
                                      <p:cBhvr>
                                        <p:cTn id="34" dur="500"/>
                                        <p:tgtEl>
                                          <p:spTgt spid="4">
                                            <p:txEl>
                                              <p:pRg st="8" end="8"/>
                                            </p:txEl>
                                          </p:spTgt>
                                        </p:tgtEl>
                                      </p:cBhvr>
                                    </p:animEffect>
                                    <p:anim calcmode="lin" valueType="num">
                                      <p:cBhvr>
                                        <p:cTn id="3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6" dur="500" fill="hold"/>
                                        <p:tgtEl>
                                          <p:spTgt spid="4">
                                            <p:txEl>
                                              <p:pRg st="8" end="8"/>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animEffect transition="in" filter="fade">
                                      <p:cBhvr>
                                        <p:cTn id="39" dur="500"/>
                                        <p:tgtEl>
                                          <p:spTgt spid="4">
                                            <p:txEl>
                                              <p:pRg st="9" end="9"/>
                                            </p:txEl>
                                          </p:spTgt>
                                        </p:tgtEl>
                                      </p:cBhvr>
                                    </p:animEffect>
                                    <p:anim calcmode="lin" valueType="num">
                                      <p:cBhvr>
                                        <p:cTn id="40"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41" dur="5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64" name="Rectangle 40">
            <a:extLst>
              <a:ext uri="{FF2B5EF4-FFF2-40B4-BE49-F238E27FC236}">
                <a16:creationId xmlns:a16="http://schemas.microsoft.com/office/drawing/2014/main" id="{8C43C078-DC19-4048-AEB2-706FF1691D32}"/>
              </a:ext>
            </a:extLst>
          </p:cNvPr>
          <p:cNvSpPr>
            <a:spLocks noGrp="1" noChangeArrowheads="1"/>
          </p:cNvSpPr>
          <p:nvPr>
            <p:ph type="title"/>
          </p:nvPr>
        </p:nvSpPr>
        <p:spPr/>
        <p:txBody>
          <a:bodyPr/>
          <a:lstStyle/>
          <a:p>
            <a:r>
              <a:rPr lang="en-US" altLang="en-US" dirty="0"/>
              <a:t>DNS </a:t>
            </a:r>
            <a:r>
              <a:rPr lang="en-US" dirty="0"/>
              <a:t>Resolution</a:t>
            </a:r>
            <a:endParaRPr lang="en-US" altLang="en-US" dirty="0"/>
          </a:p>
        </p:txBody>
      </p:sp>
      <p:pic>
        <p:nvPicPr>
          <p:cNvPr id="25" name="Picture 12">
            <a:extLst>
              <a:ext uri="{FF2B5EF4-FFF2-40B4-BE49-F238E27FC236}">
                <a16:creationId xmlns:a16="http://schemas.microsoft.com/office/drawing/2014/main" id="{9FE0B011-5673-EE48-B195-196B524506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856" y="2613964"/>
            <a:ext cx="6662058" cy="1596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14">
            <a:extLst>
              <a:ext uri="{FF2B5EF4-FFF2-40B4-BE49-F238E27FC236}">
                <a16:creationId xmlns:a16="http://schemas.microsoft.com/office/drawing/2014/main" id="{0B2610AE-80D8-4D42-B5C8-1E73A6F42A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9511" y="1733550"/>
            <a:ext cx="608883" cy="1159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16">
            <a:extLst>
              <a:ext uri="{FF2B5EF4-FFF2-40B4-BE49-F238E27FC236}">
                <a16:creationId xmlns:a16="http://schemas.microsoft.com/office/drawing/2014/main" id="{FD141A20-DB71-1641-92F2-05E925D852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4997" y="2746172"/>
            <a:ext cx="730397" cy="495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17">
            <a:extLst>
              <a:ext uri="{FF2B5EF4-FFF2-40B4-BE49-F238E27FC236}">
                <a16:creationId xmlns:a16="http://schemas.microsoft.com/office/drawing/2014/main" id="{CA56194F-EC6D-764B-A589-80839A4AA2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9557" y="3986887"/>
            <a:ext cx="2973096" cy="579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18">
            <a:extLst>
              <a:ext uri="{FF2B5EF4-FFF2-40B4-BE49-F238E27FC236}">
                <a16:creationId xmlns:a16="http://schemas.microsoft.com/office/drawing/2014/main" id="{3BD71FC9-780A-4A46-9712-830ED33BF5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25771" y="3869208"/>
            <a:ext cx="3916139" cy="1044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19">
            <a:extLst>
              <a:ext uri="{FF2B5EF4-FFF2-40B4-BE49-F238E27FC236}">
                <a16:creationId xmlns:a16="http://schemas.microsoft.com/office/drawing/2014/main" id="{863D657D-0B38-3043-B84A-F2D46A6F1E2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9714" y="3660002"/>
            <a:ext cx="829455" cy="576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0">
            <a:extLst>
              <a:ext uri="{FF2B5EF4-FFF2-40B4-BE49-F238E27FC236}">
                <a16:creationId xmlns:a16="http://schemas.microsoft.com/office/drawing/2014/main" id="{01BD2823-CB40-FC4B-9417-C3FC08F0E70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7426" y="3969456"/>
            <a:ext cx="1201918" cy="1154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10">
            <a:extLst>
              <a:ext uri="{FF2B5EF4-FFF2-40B4-BE49-F238E27FC236}">
                <a16:creationId xmlns:a16="http://schemas.microsoft.com/office/drawing/2014/main" id="{E56090A9-5196-3A45-9E7F-CD7DC2DC059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77100" y="1577813"/>
            <a:ext cx="4914900" cy="3702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Elbow Connector 5">
            <a:extLst>
              <a:ext uri="{FF2B5EF4-FFF2-40B4-BE49-F238E27FC236}">
                <a16:creationId xmlns:a16="http://schemas.microsoft.com/office/drawing/2014/main" id="{C18F47EB-1755-2A45-9618-7D575C2A0148}"/>
              </a:ext>
            </a:extLst>
          </p:cNvPr>
          <p:cNvCxnSpPr>
            <a:cxnSpLocks/>
          </p:cNvCxnSpPr>
          <p:nvPr/>
        </p:nvCxnSpPr>
        <p:spPr>
          <a:xfrm flipV="1">
            <a:off x="6760029" y="1877786"/>
            <a:ext cx="2579914" cy="1015123"/>
          </a:xfrm>
          <a:prstGeom prst="bentConnector3">
            <a:avLst>
              <a:gd name="adj1" fmla="val 6329"/>
            </a:avLst>
          </a:prstGeom>
          <a:ln>
            <a:tailEnd type="triangle"/>
          </a:ln>
        </p:spPr>
        <p:style>
          <a:lnRef idx="3">
            <a:schemeClr val="accent2"/>
          </a:lnRef>
          <a:fillRef idx="0">
            <a:schemeClr val="accent2"/>
          </a:fillRef>
          <a:effectRef idx="2">
            <a:schemeClr val="accent2"/>
          </a:effectRef>
          <a:fontRef idx="minor">
            <a:schemeClr val="tx1"/>
          </a:fontRef>
        </p:style>
      </p:cxnSp>
      <p:sp>
        <p:nvSpPr>
          <p:cNvPr id="12" name="TextBox 11">
            <a:extLst>
              <a:ext uri="{FF2B5EF4-FFF2-40B4-BE49-F238E27FC236}">
                <a16:creationId xmlns:a16="http://schemas.microsoft.com/office/drawing/2014/main" id="{69F7F2B7-D5FE-9B4C-9D03-C31C5FEE80A0}"/>
              </a:ext>
            </a:extLst>
          </p:cNvPr>
          <p:cNvSpPr txBox="1"/>
          <p:nvPr/>
        </p:nvSpPr>
        <p:spPr>
          <a:xfrm>
            <a:off x="3837215" y="4753253"/>
            <a:ext cx="1293944" cy="369332"/>
          </a:xfrm>
          <a:prstGeom prst="rect">
            <a:avLst/>
          </a:prstGeom>
          <a:noFill/>
        </p:spPr>
        <p:txBody>
          <a:bodyPr wrap="none" rtlCol="0">
            <a:spAutoFit/>
          </a:bodyPr>
          <a:lstStyle/>
          <a:p>
            <a:r>
              <a:rPr lang="en-US" dirty="0"/>
              <a:t>242.66.45.4</a:t>
            </a:r>
          </a:p>
        </p:txBody>
      </p:sp>
    </p:spTree>
    <p:extLst>
      <p:ext uri="{BB962C8B-B14F-4D97-AF65-F5344CB8AC3E}">
        <p14:creationId xmlns:p14="http://schemas.microsoft.com/office/powerpoint/2010/main" val="646720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4"/>
          <p:cNvSpPr/>
          <p:nvPr/>
        </p:nvSpPr>
        <p:spPr>
          <a:xfrm>
            <a:off x="3505200" y="1915892"/>
            <a:ext cx="4821466" cy="211114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Northeastern</a:t>
            </a:r>
          </a:p>
        </p:txBody>
      </p:sp>
      <p:sp>
        <p:nvSpPr>
          <p:cNvPr id="2" name="Title 1"/>
          <p:cNvSpPr>
            <a:spLocks noGrp="1"/>
          </p:cNvSpPr>
          <p:nvPr>
            <p:ph type="title"/>
          </p:nvPr>
        </p:nvSpPr>
        <p:spPr/>
        <p:txBody>
          <a:bodyPr/>
          <a:lstStyle/>
          <a:p>
            <a:r>
              <a:rPr lang="en-US" dirty="0"/>
              <a:t>Local Name Servers</a:t>
            </a:r>
          </a:p>
        </p:txBody>
      </p:sp>
      <p:sp>
        <p:nvSpPr>
          <p:cNvPr id="3" name="Slide Number Placeholder 2"/>
          <p:cNvSpPr>
            <a:spLocks noGrp="1"/>
          </p:cNvSpPr>
          <p:nvPr>
            <p:ph type="sldNum" sz="quarter" idx="12"/>
          </p:nvPr>
        </p:nvSpPr>
        <p:spPr/>
        <p:txBody>
          <a:bodyPr>
            <a:normAutofit/>
          </a:bodyPr>
          <a:lstStyle/>
          <a:p>
            <a:fld id="{283B9EA5-CE9A-4950-A80C-5ADF06B45BB8}" type="slidenum">
              <a:rPr lang="en-US" smtClean="0"/>
              <a:pPr/>
              <a:t>46</a:t>
            </a:fld>
            <a:endParaRPr lang="en-US" dirty="0"/>
          </a:p>
        </p:txBody>
      </p:sp>
      <p:sp>
        <p:nvSpPr>
          <p:cNvPr id="4" name="Content Placeholder 3"/>
          <p:cNvSpPr>
            <a:spLocks noGrp="1"/>
          </p:cNvSpPr>
          <p:nvPr>
            <p:ph sz="quarter" idx="1"/>
          </p:nvPr>
        </p:nvSpPr>
        <p:spPr>
          <a:xfrm>
            <a:off x="1611084" y="4103241"/>
            <a:ext cx="8991600" cy="2754763"/>
          </a:xfrm>
        </p:spPr>
        <p:txBody>
          <a:bodyPr>
            <a:normAutofit/>
          </a:bodyPr>
          <a:lstStyle/>
          <a:p>
            <a:r>
              <a:rPr lang="en-US" dirty="0"/>
              <a:t>Each ISP/company has a local, default name server</a:t>
            </a:r>
          </a:p>
          <a:p>
            <a:r>
              <a:rPr lang="en-US" dirty="0"/>
              <a:t>Often configured via DHCP</a:t>
            </a:r>
          </a:p>
          <a:p>
            <a:r>
              <a:rPr lang="en-US" dirty="0"/>
              <a:t>Hosts begin DNS queries by contacting the local name server</a:t>
            </a:r>
          </a:p>
          <a:p>
            <a:r>
              <a:rPr lang="en-US" dirty="0"/>
              <a:t>Frequently cache query results</a:t>
            </a:r>
          </a:p>
        </p:txBody>
      </p:sp>
      <p:pic>
        <p:nvPicPr>
          <p:cNvPr id="1026" name="Picture 2" descr="D:\Pictures\Server_icons_lnx\Icons\128X128\black_serv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0798" y="1915893"/>
            <a:ext cx="826861" cy="826861"/>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D:\Pictures\Server_icons_lnx\Icons\128X128\black_serv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3937" y="2405977"/>
            <a:ext cx="826861" cy="826861"/>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D:\Pictures\Server_icons_lnx\Icons\128X128\black_serv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0798" y="3200180"/>
            <a:ext cx="826861" cy="82686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D:\Pictures\Server_icons_lnx\Icons\128X128\data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4642" y="2275122"/>
            <a:ext cx="1219200" cy="1219200"/>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Up Arrow 9"/>
          <p:cNvSpPr/>
          <p:nvPr/>
        </p:nvSpPr>
        <p:spPr>
          <a:xfrm rot="4760621">
            <a:off x="5629371" y="2588361"/>
            <a:ext cx="553978" cy="1861157"/>
          </a:xfrm>
          <a:prstGeom prst="upArrow">
            <a:avLst/>
          </a:prstGeom>
          <a:solidFill>
            <a:schemeClr val="accent2"/>
          </a:solidFill>
          <a:ln w="38100">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10"/>
          <p:cNvGrpSpPr/>
          <p:nvPr/>
        </p:nvGrpSpPr>
        <p:grpSpPr>
          <a:xfrm flipH="1">
            <a:off x="5483449" y="1067101"/>
            <a:ext cx="2410731" cy="1005472"/>
            <a:chOff x="1219200" y="4876799"/>
            <a:chExt cx="5181605" cy="1384995"/>
          </a:xfrm>
        </p:grpSpPr>
        <p:sp>
          <p:nvSpPr>
            <p:cNvPr id="12" name="Rectangular Callout 11"/>
            <p:cNvSpPr/>
            <p:nvPr/>
          </p:nvSpPr>
          <p:spPr>
            <a:xfrm>
              <a:off x="1219200" y="4876799"/>
              <a:ext cx="5181603" cy="1384995"/>
            </a:xfrm>
            <a:prstGeom prst="wedgeRectCallout">
              <a:avLst>
                <a:gd name="adj1" fmla="val 25142"/>
                <a:gd name="adj2" fmla="val 159567"/>
              </a:avLst>
            </a:prstGeom>
            <a:solidFill>
              <a:srgbClr val="DA1F28"/>
            </a:solidFill>
            <a:ln w="38100" cap="flat" cmpd="sng" algn="ctr">
              <a:solidFill>
                <a:srgbClr val="DA1F28">
                  <a:lumMod val="50000"/>
                </a:srgbClr>
              </a:solidFill>
              <a:prstDash val="solid"/>
            </a:ln>
            <a:effectLst/>
          </p:spPr>
          <p:txBody>
            <a:bodyPr rtlCol="0" anchor="ctr"/>
            <a:lstStyle/>
            <a:p>
              <a:pPr algn="ctr" defTabSz="914400">
                <a:defRPr/>
              </a:pPr>
              <a:endParaRPr lang="en-US" kern="0">
                <a:solidFill>
                  <a:sysClr val="window" lastClr="FFFFFF"/>
                </a:solidFill>
                <a:latin typeface="Tw Cen MT"/>
              </a:endParaRPr>
            </a:p>
          </p:txBody>
        </p:sp>
        <p:sp>
          <p:nvSpPr>
            <p:cNvPr id="13" name="TextBox 12"/>
            <p:cNvSpPr txBox="1"/>
            <p:nvPr/>
          </p:nvSpPr>
          <p:spPr>
            <a:xfrm>
              <a:off x="1219203" y="4876799"/>
              <a:ext cx="5181602" cy="1314242"/>
            </a:xfrm>
            <a:prstGeom prst="rect">
              <a:avLst/>
            </a:prstGeom>
            <a:noFill/>
          </p:spPr>
          <p:txBody>
            <a:bodyPr wrap="square" rtlCol="0">
              <a:spAutoFit/>
            </a:bodyPr>
            <a:lstStyle/>
            <a:p>
              <a:pPr algn="ctr" defTabSz="914400">
                <a:defRPr/>
              </a:pPr>
              <a:r>
                <a:rPr lang="en-US" sz="2800" kern="0" dirty="0">
                  <a:solidFill>
                    <a:sysClr val="window" lastClr="FFFFFF"/>
                  </a:solidFill>
                </a:rPr>
                <a:t>Where is google.com?</a:t>
              </a:r>
            </a:p>
          </p:txBody>
        </p:sp>
      </p:grpSp>
      <p:sp>
        <p:nvSpPr>
          <p:cNvPr id="14" name="Up Arrow 13"/>
          <p:cNvSpPr/>
          <p:nvPr/>
        </p:nvSpPr>
        <p:spPr>
          <a:xfrm rot="5400000">
            <a:off x="8729450" y="2087271"/>
            <a:ext cx="553978" cy="1594902"/>
          </a:xfrm>
          <a:prstGeom prst="upArrow">
            <a:avLst/>
          </a:prstGeom>
          <a:solidFill>
            <a:schemeClr val="accent2"/>
          </a:solidFill>
          <a:ln w="38100">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862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anim calcmode="lin" valueType="num">
                                      <p:cBhvr>
                                        <p:cTn id="12" dur="500" fill="hold"/>
                                        <p:tgtEl>
                                          <p:spTgt spid="11"/>
                                        </p:tgtEl>
                                        <p:attrNameLst>
                                          <p:attrName>ppt_x</p:attrName>
                                        </p:attrNameLst>
                                      </p:cBhvr>
                                      <p:tavLst>
                                        <p:tav tm="0">
                                          <p:val>
                                            <p:strVal val="#ppt_x"/>
                                          </p:val>
                                        </p:tav>
                                        <p:tav tm="100000">
                                          <p:val>
                                            <p:strVal val="#ppt_x"/>
                                          </p:val>
                                        </p:tav>
                                      </p:tavLst>
                                    </p:anim>
                                    <p:anim calcmode="lin" valueType="num">
                                      <p:cBhvr>
                                        <p:cTn id="13"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913" y="56893"/>
            <a:ext cx="10204255" cy="937943"/>
          </a:xfrm>
        </p:spPr>
        <p:txBody>
          <a:bodyPr/>
          <a:lstStyle/>
          <a:p>
            <a:r>
              <a:rPr lang="en-US" dirty="0"/>
              <a:t>Authoritative Name Servers</a:t>
            </a:r>
          </a:p>
        </p:txBody>
      </p:sp>
      <p:sp>
        <p:nvSpPr>
          <p:cNvPr id="4" name="Content Placeholder 3"/>
          <p:cNvSpPr>
            <a:spLocks noGrp="1"/>
          </p:cNvSpPr>
          <p:nvPr>
            <p:ph sz="quarter" idx="1"/>
          </p:nvPr>
        </p:nvSpPr>
        <p:spPr>
          <a:xfrm>
            <a:off x="1676400" y="5900059"/>
            <a:ext cx="8839200" cy="859971"/>
          </a:xfrm>
        </p:spPr>
        <p:txBody>
          <a:bodyPr/>
          <a:lstStyle/>
          <a:p>
            <a:r>
              <a:rPr lang="en-US" dirty="0"/>
              <a:t>Stores the </a:t>
            </a:r>
            <a:r>
              <a:rPr lang="en-US" dirty="0" err="1"/>
              <a:t>name</a:t>
            </a:r>
            <a:r>
              <a:rPr lang="en-US" dirty="0" err="1">
                <a:sym typeface="Wingdings" pitchFamily="2" charset="2"/>
              </a:rPr>
              <a:t>IP</a:t>
            </a:r>
            <a:r>
              <a:rPr lang="en-US" dirty="0">
                <a:sym typeface="Wingdings" pitchFamily="2" charset="2"/>
              </a:rPr>
              <a:t> mapping for a given host</a:t>
            </a:r>
            <a:endParaRPr lang="en-US" dirty="0"/>
          </a:p>
        </p:txBody>
      </p:sp>
      <p:sp>
        <p:nvSpPr>
          <p:cNvPr id="5" name="Cloud 4"/>
          <p:cNvSpPr/>
          <p:nvPr/>
        </p:nvSpPr>
        <p:spPr>
          <a:xfrm>
            <a:off x="7241031" y="2703386"/>
            <a:ext cx="3119218" cy="211114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Northeastern</a:t>
            </a:r>
          </a:p>
        </p:txBody>
      </p:sp>
      <p:pic>
        <p:nvPicPr>
          <p:cNvPr id="6" name="Picture 2" descr="D:\Pictures\Server_icons_lnx\Icons\128X128\black_serv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3389" y="2436951"/>
            <a:ext cx="826861" cy="826861"/>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descr="D:\Pictures\Server_icons_lnx\Icons\128X128\data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3323" y="3073420"/>
            <a:ext cx="838208" cy="83820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flipH="1">
            <a:off x="1776162" y="1839990"/>
            <a:ext cx="2632552" cy="1005472"/>
            <a:chOff x="1219200" y="4876799"/>
            <a:chExt cx="5181605" cy="1384995"/>
          </a:xfrm>
        </p:grpSpPr>
        <p:sp>
          <p:nvSpPr>
            <p:cNvPr id="9" name="Rectangular Callout 8"/>
            <p:cNvSpPr/>
            <p:nvPr/>
          </p:nvSpPr>
          <p:spPr>
            <a:xfrm>
              <a:off x="1219200" y="4876799"/>
              <a:ext cx="5181603" cy="1384995"/>
            </a:xfrm>
            <a:prstGeom prst="wedgeRectCallout">
              <a:avLst>
                <a:gd name="adj1" fmla="val 33826"/>
                <a:gd name="adj2" fmla="val 85947"/>
              </a:avLst>
            </a:prstGeom>
            <a:solidFill>
              <a:srgbClr val="DA1F28"/>
            </a:solidFill>
            <a:ln w="38100" cap="flat" cmpd="sng" algn="ctr">
              <a:solidFill>
                <a:srgbClr val="DA1F28">
                  <a:lumMod val="50000"/>
                </a:srgbClr>
              </a:solidFill>
              <a:prstDash val="solid"/>
            </a:ln>
            <a:effectLst/>
          </p:spPr>
          <p:txBody>
            <a:bodyPr rtlCol="0" anchor="ctr"/>
            <a:lstStyle/>
            <a:p>
              <a:pPr algn="ctr" defTabSz="914400">
                <a:defRPr/>
              </a:pPr>
              <a:endParaRPr lang="en-US" kern="0">
                <a:solidFill>
                  <a:sysClr val="window" lastClr="FFFFFF"/>
                </a:solidFill>
                <a:latin typeface="Tw Cen MT"/>
              </a:endParaRPr>
            </a:p>
          </p:txBody>
        </p:sp>
        <p:sp>
          <p:nvSpPr>
            <p:cNvPr id="10" name="TextBox 9"/>
            <p:cNvSpPr txBox="1"/>
            <p:nvPr/>
          </p:nvSpPr>
          <p:spPr>
            <a:xfrm>
              <a:off x="1219202" y="4876799"/>
              <a:ext cx="5181603" cy="1314242"/>
            </a:xfrm>
            <a:prstGeom prst="rect">
              <a:avLst/>
            </a:prstGeom>
            <a:noFill/>
          </p:spPr>
          <p:txBody>
            <a:bodyPr wrap="square" rtlCol="0">
              <a:spAutoFit/>
            </a:bodyPr>
            <a:lstStyle/>
            <a:p>
              <a:pPr algn="ctr" defTabSz="914400">
                <a:defRPr/>
              </a:pPr>
              <a:r>
                <a:rPr lang="en-US" sz="2800" kern="0" dirty="0">
                  <a:solidFill>
                    <a:sysClr val="window" lastClr="FFFFFF"/>
                  </a:solidFill>
                </a:rPr>
                <a:t>Where is www.neu.edu?</a:t>
              </a:r>
            </a:p>
          </p:txBody>
        </p:sp>
      </p:grpSp>
      <p:sp>
        <p:nvSpPr>
          <p:cNvPr id="11" name="Up Arrow 10"/>
          <p:cNvSpPr/>
          <p:nvPr/>
        </p:nvSpPr>
        <p:spPr>
          <a:xfrm rot="5400000">
            <a:off x="2157825" y="3059986"/>
            <a:ext cx="553978" cy="843971"/>
          </a:xfrm>
          <a:prstGeom prst="upArrow">
            <a:avLst/>
          </a:prstGeom>
          <a:solidFill>
            <a:schemeClr val="accent2"/>
          </a:solidFill>
          <a:ln w="38100">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3" descr="D:\Pictures\Server_icons_lnx\Icons\128X128\data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1528" y="3062867"/>
            <a:ext cx="838208" cy="838208"/>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3" descr="D:\Pictures\Server_icons_lnx\Icons\128X128\data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421" y="3073420"/>
            <a:ext cx="838208" cy="838208"/>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Up Arrow 13"/>
          <p:cNvSpPr/>
          <p:nvPr/>
        </p:nvSpPr>
        <p:spPr>
          <a:xfrm rot="5400000">
            <a:off x="4028675" y="3070540"/>
            <a:ext cx="553978" cy="843971"/>
          </a:xfrm>
          <a:prstGeom prst="upArrow">
            <a:avLst/>
          </a:prstGeom>
          <a:solidFill>
            <a:schemeClr val="accent2"/>
          </a:solidFill>
          <a:ln w="38100">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Up Arrow 14"/>
          <p:cNvSpPr/>
          <p:nvPr/>
        </p:nvSpPr>
        <p:spPr>
          <a:xfrm rot="5400000">
            <a:off x="5894348" y="3059986"/>
            <a:ext cx="553978" cy="843971"/>
          </a:xfrm>
          <a:prstGeom prst="upArrow">
            <a:avLst/>
          </a:prstGeom>
          <a:solidFill>
            <a:schemeClr val="accent2"/>
          </a:solidFill>
          <a:ln w="38100">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3014886" y="3989528"/>
            <a:ext cx="771493" cy="461665"/>
          </a:xfrm>
          <a:prstGeom prst="rect">
            <a:avLst/>
          </a:prstGeom>
          <a:noFill/>
        </p:spPr>
        <p:txBody>
          <a:bodyPr wrap="none" rtlCol="0">
            <a:spAutoFit/>
          </a:bodyPr>
          <a:lstStyle/>
          <a:p>
            <a:pPr algn="ctr"/>
            <a:r>
              <a:rPr lang="en-US" sz="2400" dirty="0"/>
              <a:t>Root</a:t>
            </a:r>
          </a:p>
        </p:txBody>
      </p:sp>
      <p:sp>
        <p:nvSpPr>
          <p:cNvPr id="17" name="TextBox 16"/>
          <p:cNvSpPr txBox="1"/>
          <p:nvPr/>
        </p:nvSpPr>
        <p:spPr>
          <a:xfrm>
            <a:off x="4906834" y="3989528"/>
            <a:ext cx="662361" cy="461665"/>
          </a:xfrm>
          <a:prstGeom prst="rect">
            <a:avLst/>
          </a:prstGeom>
          <a:noFill/>
        </p:spPr>
        <p:txBody>
          <a:bodyPr wrap="none" rtlCol="0">
            <a:spAutoFit/>
          </a:bodyPr>
          <a:lstStyle/>
          <a:p>
            <a:pPr algn="ctr"/>
            <a:r>
              <a:rPr lang="en-US" sz="2400" dirty="0" err="1"/>
              <a:t>edu</a:t>
            </a:r>
            <a:endParaRPr lang="en-US" sz="2400" dirty="0"/>
          </a:p>
        </p:txBody>
      </p:sp>
      <p:sp>
        <p:nvSpPr>
          <p:cNvPr id="18" name="TextBox 17"/>
          <p:cNvSpPr txBox="1"/>
          <p:nvPr/>
        </p:nvSpPr>
        <p:spPr>
          <a:xfrm>
            <a:off x="6681247" y="3989528"/>
            <a:ext cx="662361" cy="461665"/>
          </a:xfrm>
          <a:prstGeom prst="rect">
            <a:avLst/>
          </a:prstGeom>
          <a:noFill/>
        </p:spPr>
        <p:txBody>
          <a:bodyPr wrap="none" rtlCol="0">
            <a:spAutoFit/>
          </a:bodyPr>
          <a:lstStyle/>
          <a:p>
            <a:pPr algn="ctr"/>
            <a:r>
              <a:rPr lang="en-US" sz="2400" dirty="0" err="1"/>
              <a:t>neu</a:t>
            </a:r>
            <a:endParaRPr lang="en-US" sz="2400" dirty="0"/>
          </a:p>
        </p:txBody>
      </p:sp>
      <p:sp>
        <p:nvSpPr>
          <p:cNvPr id="19" name="TextBox 18"/>
          <p:cNvSpPr txBox="1"/>
          <p:nvPr/>
        </p:nvSpPr>
        <p:spPr>
          <a:xfrm>
            <a:off x="8565623" y="1975286"/>
            <a:ext cx="1935530" cy="461665"/>
          </a:xfrm>
          <a:prstGeom prst="rect">
            <a:avLst/>
          </a:prstGeom>
          <a:noFill/>
        </p:spPr>
        <p:txBody>
          <a:bodyPr wrap="none" rtlCol="0">
            <a:spAutoFit/>
          </a:bodyPr>
          <a:lstStyle/>
          <a:p>
            <a:pPr algn="ctr"/>
            <a:r>
              <a:rPr lang="en-US" sz="2400" dirty="0"/>
              <a:t>www.neu.edu</a:t>
            </a:r>
          </a:p>
        </p:txBody>
      </p:sp>
      <p:cxnSp>
        <p:nvCxnSpPr>
          <p:cNvPr id="22" name="Straight Connector 21"/>
          <p:cNvCxnSpPr/>
          <p:nvPr/>
        </p:nvCxnSpPr>
        <p:spPr>
          <a:xfrm flipV="1">
            <a:off x="7543800" y="2850381"/>
            <a:ext cx="1894114" cy="631590"/>
          </a:xfrm>
          <a:prstGeom prst="line">
            <a:avLst/>
          </a:prstGeom>
          <a:ln w="76200">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6" name="Up Arrow Callout 25"/>
          <p:cNvSpPr/>
          <p:nvPr/>
        </p:nvSpPr>
        <p:spPr>
          <a:xfrm>
            <a:off x="6204853" y="4440306"/>
            <a:ext cx="1905000" cy="1296469"/>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Authority for ‘neu.edu’</a:t>
            </a:r>
          </a:p>
        </p:txBody>
      </p:sp>
      <p:grpSp>
        <p:nvGrpSpPr>
          <p:cNvPr id="27" name="Group 26"/>
          <p:cNvGrpSpPr/>
          <p:nvPr/>
        </p:nvGrpSpPr>
        <p:grpSpPr>
          <a:xfrm flipH="1">
            <a:off x="4943905" y="1611390"/>
            <a:ext cx="2632552" cy="1005472"/>
            <a:chOff x="1219200" y="4876799"/>
            <a:chExt cx="5181605" cy="1384995"/>
          </a:xfrm>
        </p:grpSpPr>
        <p:sp>
          <p:nvSpPr>
            <p:cNvPr id="28" name="Rectangular Callout 27"/>
            <p:cNvSpPr/>
            <p:nvPr/>
          </p:nvSpPr>
          <p:spPr>
            <a:xfrm>
              <a:off x="1219200" y="4876799"/>
              <a:ext cx="5181603" cy="1384995"/>
            </a:xfrm>
            <a:prstGeom prst="wedgeRectCallout">
              <a:avLst>
                <a:gd name="adj1" fmla="val -32748"/>
                <a:gd name="adj2" fmla="val 93526"/>
              </a:avLst>
            </a:prstGeom>
            <a:solidFill>
              <a:srgbClr val="DA1F28"/>
            </a:solidFill>
            <a:ln w="38100" cap="flat" cmpd="sng" algn="ctr">
              <a:solidFill>
                <a:srgbClr val="DA1F28">
                  <a:lumMod val="50000"/>
                </a:srgbClr>
              </a:solidFill>
              <a:prstDash val="solid"/>
            </a:ln>
            <a:effectLst/>
          </p:spPr>
          <p:txBody>
            <a:bodyPr rtlCol="0" anchor="ctr"/>
            <a:lstStyle/>
            <a:p>
              <a:pPr algn="ctr" defTabSz="914400">
                <a:defRPr/>
              </a:pPr>
              <a:endParaRPr lang="en-US" kern="0">
                <a:solidFill>
                  <a:sysClr val="window" lastClr="FFFFFF"/>
                </a:solidFill>
                <a:latin typeface="Tw Cen MT"/>
              </a:endParaRPr>
            </a:p>
          </p:txBody>
        </p:sp>
        <p:sp>
          <p:nvSpPr>
            <p:cNvPr id="29" name="TextBox 28"/>
            <p:cNvSpPr txBox="1"/>
            <p:nvPr/>
          </p:nvSpPr>
          <p:spPr>
            <a:xfrm>
              <a:off x="1219202" y="4876799"/>
              <a:ext cx="5181603" cy="1314242"/>
            </a:xfrm>
            <a:prstGeom prst="rect">
              <a:avLst/>
            </a:prstGeom>
            <a:noFill/>
          </p:spPr>
          <p:txBody>
            <a:bodyPr wrap="square" rtlCol="0">
              <a:spAutoFit/>
            </a:bodyPr>
            <a:lstStyle/>
            <a:p>
              <a:pPr algn="ctr" defTabSz="914400">
                <a:defRPr/>
              </a:pPr>
              <a:r>
                <a:rPr lang="en-US" sz="2800" kern="0" dirty="0">
                  <a:solidFill>
                    <a:sysClr val="window" lastClr="FFFFFF"/>
                  </a:solidFill>
                </a:rPr>
                <a:t>www.neu.edu = 155.33.17.68</a:t>
              </a:r>
            </a:p>
          </p:txBody>
        </p:sp>
      </p:grpSp>
      <p:sp>
        <p:nvSpPr>
          <p:cNvPr id="25" name="Up Arrow Callout 24"/>
          <p:cNvSpPr/>
          <p:nvPr/>
        </p:nvSpPr>
        <p:spPr>
          <a:xfrm>
            <a:off x="4452257" y="4440306"/>
            <a:ext cx="1535784" cy="1296469"/>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Authority for ‘</a:t>
            </a:r>
            <a:r>
              <a:rPr lang="en-US" sz="2400" dirty="0" err="1"/>
              <a:t>edu</a:t>
            </a:r>
            <a:r>
              <a:rPr lang="en-US" sz="2400" dirty="0"/>
              <a:t>’</a:t>
            </a:r>
          </a:p>
        </p:txBody>
      </p:sp>
    </p:spTree>
    <p:extLst>
      <p:ext uri="{BB962C8B-B14F-4D97-AF65-F5344CB8AC3E}">
        <p14:creationId xmlns:p14="http://schemas.microsoft.com/office/powerpoint/2010/main" val="139277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anim calcmode="lin" valueType="num">
                                      <p:cBhvr>
                                        <p:cTn id="8" dur="500" fill="hold"/>
                                        <p:tgtEl>
                                          <p:spTgt spid="25"/>
                                        </p:tgtEl>
                                        <p:attrNameLst>
                                          <p:attrName>ppt_x</p:attrName>
                                        </p:attrNameLst>
                                      </p:cBhvr>
                                      <p:tavLst>
                                        <p:tav tm="0">
                                          <p:val>
                                            <p:strVal val="#ppt_x"/>
                                          </p:val>
                                        </p:tav>
                                        <p:tav tm="100000">
                                          <p:val>
                                            <p:strVal val="#ppt_x"/>
                                          </p:val>
                                        </p:tav>
                                      </p:tavLst>
                                    </p:anim>
                                    <p:anim calcmode="lin" valueType="num">
                                      <p:cBhvr>
                                        <p:cTn id="9" dur="5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strVal val="#ppt_x"/>
                                          </p:val>
                                        </p:tav>
                                        <p:tav tm="100000">
                                          <p:val>
                                            <p:strVal val="#ppt_x"/>
                                          </p:val>
                                        </p:tav>
                                      </p:tavLst>
                                    </p:anim>
                                    <p:anim calcmode="lin" valueType="num">
                                      <p:cBhvr>
                                        <p:cTn id="15"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par>
                          <p:cTn id="21" fill="hold">
                            <p:stCondLst>
                              <p:cond delay="500"/>
                            </p:stCondLst>
                            <p:childTnLst>
                              <p:par>
                                <p:cTn id="22" presetID="42"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anim calcmode="lin" valueType="num">
                                      <p:cBhvr>
                                        <p:cTn id="25" dur="500" fill="hold"/>
                                        <p:tgtEl>
                                          <p:spTgt spid="8"/>
                                        </p:tgtEl>
                                        <p:attrNameLst>
                                          <p:attrName>ppt_x</p:attrName>
                                        </p:attrNameLst>
                                      </p:cBhvr>
                                      <p:tavLst>
                                        <p:tav tm="0">
                                          <p:val>
                                            <p:strVal val="#ppt_x"/>
                                          </p:val>
                                        </p:tav>
                                        <p:tav tm="100000">
                                          <p:val>
                                            <p:strVal val="#ppt_x"/>
                                          </p:val>
                                        </p:tav>
                                      </p:tavLst>
                                    </p:anim>
                                    <p:anim calcmode="lin" valueType="num">
                                      <p:cBhvr>
                                        <p:cTn id="26"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left)">
                                      <p:cBhvr>
                                        <p:cTn id="36" dur="500"/>
                                        <p:tgtEl>
                                          <p:spTgt spid="15"/>
                                        </p:tgtEl>
                                      </p:cBhvr>
                                    </p:animEffect>
                                  </p:childTnLst>
                                </p:cTn>
                              </p:par>
                            </p:childTnLst>
                          </p:cTn>
                        </p:par>
                        <p:par>
                          <p:cTn id="37" fill="hold">
                            <p:stCondLst>
                              <p:cond delay="500"/>
                            </p:stCondLst>
                            <p:childTnLst>
                              <p:par>
                                <p:cTn id="38" presetID="42" presetClass="entr" presetSubtype="0"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anim calcmode="lin" valueType="num">
                                      <p:cBhvr>
                                        <p:cTn id="41" dur="500" fill="hold"/>
                                        <p:tgtEl>
                                          <p:spTgt spid="27"/>
                                        </p:tgtEl>
                                        <p:attrNameLst>
                                          <p:attrName>ppt_x</p:attrName>
                                        </p:attrNameLst>
                                      </p:cBhvr>
                                      <p:tavLst>
                                        <p:tav tm="0">
                                          <p:val>
                                            <p:strVal val="#ppt_x"/>
                                          </p:val>
                                        </p:tav>
                                        <p:tav tm="100000">
                                          <p:val>
                                            <p:strVal val="#ppt_x"/>
                                          </p:val>
                                        </p:tav>
                                      </p:tavLst>
                                    </p:anim>
                                    <p:anim calcmode="lin" valueType="num">
                                      <p:cBhvr>
                                        <p:cTn id="42"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P spid="26" grpId="0" animBg="1"/>
      <p:bldP spid="2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3872" y="32657"/>
            <a:ext cx="10204255" cy="937943"/>
          </a:xfrm>
        </p:spPr>
        <p:txBody>
          <a:bodyPr/>
          <a:lstStyle/>
          <a:p>
            <a:r>
              <a:rPr lang="en-US" dirty="0"/>
              <a:t>The Importance of DNS</a:t>
            </a:r>
          </a:p>
        </p:txBody>
      </p:sp>
      <p:sp>
        <p:nvSpPr>
          <p:cNvPr id="6" name="Content Placeholder 5"/>
          <p:cNvSpPr>
            <a:spLocks noGrp="1"/>
          </p:cNvSpPr>
          <p:nvPr>
            <p:ph sz="quarter" idx="1"/>
          </p:nvPr>
        </p:nvSpPr>
        <p:spPr>
          <a:xfrm>
            <a:off x="993872" y="1393371"/>
            <a:ext cx="8991600" cy="5105400"/>
          </a:xfrm>
        </p:spPr>
        <p:txBody>
          <a:bodyPr/>
          <a:lstStyle/>
          <a:p>
            <a:r>
              <a:rPr lang="en-US" dirty="0"/>
              <a:t>The goal of DNS is relatively simple -- in general, words are easier for people to remember than long, confusing number sequences.</a:t>
            </a:r>
          </a:p>
          <a:p>
            <a:r>
              <a:rPr lang="en-US" dirty="0"/>
              <a:t>Without DNS…</a:t>
            </a:r>
          </a:p>
          <a:p>
            <a:pPr lvl="1"/>
            <a:r>
              <a:rPr lang="en-US" dirty="0"/>
              <a:t>How could you get to any websites?</a:t>
            </a:r>
          </a:p>
          <a:p>
            <a:r>
              <a:rPr lang="en-US" dirty="0"/>
              <a:t>Your </a:t>
            </a:r>
            <a:r>
              <a:rPr lang="en-US" dirty="0" err="1"/>
              <a:t>mailserver</a:t>
            </a:r>
            <a:endParaRPr lang="en-US" dirty="0"/>
          </a:p>
          <a:p>
            <a:pPr lvl="1"/>
            <a:r>
              <a:rPr lang="en-US" dirty="0"/>
              <a:t>When you sign up for websites, you use your email address</a:t>
            </a:r>
          </a:p>
          <a:p>
            <a:pPr lvl="1"/>
            <a:r>
              <a:rPr lang="en-US" dirty="0"/>
              <a:t>What if someone hijacks the DNS for your mail server?</a:t>
            </a:r>
          </a:p>
          <a:p>
            <a:r>
              <a:rPr lang="en-US" dirty="0"/>
              <a:t>DNS is the root of trust for the web</a:t>
            </a:r>
          </a:p>
          <a:p>
            <a:pPr lvl="1"/>
            <a:r>
              <a:rPr lang="en-US" dirty="0"/>
              <a:t>When a user types </a:t>
            </a:r>
            <a:r>
              <a:rPr lang="en-US" dirty="0">
                <a:hlinkClick r:id="rId2"/>
              </a:rPr>
              <a:t>www.bankofamerica.com</a:t>
            </a:r>
            <a:r>
              <a:rPr lang="en-US" dirty="0"/>
              <a:t>, they expect to be taken to their bank’s website</a:t>
            </a:r>
          </a:p>
          <a:p>
            <a:pPr lvl="1"/>
            <a:r>
              <a:rPr lang="en-US" dirty="0"/>
              <a:t>What if the DNS record is compromised?</a:t>
            </a:r>
          </a:p>
        </p:txBody>
      </p:sp>
    </p:spTree>
    <p:extLst>
      <p:ext uri="{BB962C8B-B14F-4D97-AF65-F5344CB8AC3E}">
        <p14:creationId xmlns:p14="http://schemas.microsoft.com/office/powerpoint/2010/main" val="197184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500"/>
                                        <p:tgtEl>
                                          <p:spTgt spid="6">
                                            <p:txEl>
                                              <p:pRg st="3" end="3"/>
                                            </p:txEl>
                                          </p:spTgt>
                                        </p:tgtEl>
                                      </p:cBhvr>
                                    </p:animEffect>
                                    <p:anim calcmode="lin" valueType="num">
                                      <p:cBhvr>
                                        <p:cTn id="8"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6">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500"/>
                                        <p:tgtEl>
                                          <p:spTgt spid="6">
                                            <p:txEl>
                                              <p:pRg st="4" end="4"/>
                                            </p:txEl>
                                          </p:spTgt>
                                        </p:tgtEl>
                                      </p:cBhvr>
                                    </p:animEffect>
                                    <p:anim calcmode="lin" valueType="num">
                                      <p:cBhvr>
                                        <p:cTn id="1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fade">
                                      <p:cBhvr>
                                        <p:cTn id="17" dur="500"/>
                                        <p:tgtEl>
                                          <p:spTgt spid="6">
                                            <p:txEl>
                                              <p:pRg st="5" end="5"/>
                                            </p:txEl>
                                          </p:spTgt>
                                        </p:tgtEl>
                                      </p:cBhvr>
                                    </p:animEffect>
                                    <p:anim calcmode="lin" valueType="num">
                                      <p:cBhvr>
                                        <p:cTn id="18"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19" dur="5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
                                            <p:txEl>
                                              <p:pRg st="6" end="6"/>
                                            </p:txEl>
                                          </p:spTgt>
                                        </p:tgtEl>
                                        <p:attrNameLst>
                                          <p:attrName>style.visibility</p:attrName>
                                        </p:attrNameLst>
                                      </p:cBhvr>
                                      <p:to>
                                        <p:strVal val="visible"/>
                                      </p:to>
                                    </p:set>
                                    <p:animEffect transition="in" filter="fade">
                                      <p:cBhvr>
                                        <p:cTn id="24" dur="500"/>
                                        <p:tgtEl>
                                          <p:spTgt spid="6">
                                            <p:txEl>
                                              <p:pRg st="6" end="6"/>
                                            </p:txEl>
                                          </p:spTgt>
                                        </p:tgtEl>
                                      </p:cBhvr>
                                    </p:animEffect>
                                    <p:anim calcmode="lin" valueType="num">
                                      <p:cBhvr>
                                        <p:cTn id="2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26" dur="500" fill="hold"/>
                                        <p:tgtEl>
                                          <p:spTgt spid="6">
                                            <p:txEl>
                                              <p:pRg st="6" end="6"/>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animEffect transition="in" filter="fade">
                                      <p:cBhvr>
                                        <p:cTn id="29" dur="500"/>
                                        <p:tgtEl>
                                          <p:spTgt spid="6">
                                            <p:txEl>
                                              <p:pRg st="7" end="7"/>
                                            </p:txEl>
                                          </p:spTgt>
                                        </p:tgtEl>
                                      </p:cBhvr>
                                    </p:animEffect>
                                    <p:anim calcmode="lin" valueType="num">
                                      <p:cBhvr>
                                        <p:cTn id="30"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6">
                                            <p:txEl>
                                              <p:pRg st="7" end="7"/>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
                                            <p:txEl>
                                              <p:pRg st="8" end="8"/>
                                            </p:txEl>
                                          </p:spTgt>
                                        </p:tgtEl>
                                        <p:attrNameLst>
                                          <p:attrName>style.visibility</p:attrName>
                                        </p:attrNameLst>
                                      </p:cBhvr>
                                      <p:to>
                                        <p:strVal val="visible"/>
                                      </p:to>
                                    </p:set>
                                    <p:animEffect transition="in" filter="fade">
                                      <p:cBhvr>
                                        <p:cTn id="34" dur="500"/>
                                        <p:tgtEl>
                                          <p:spTgt spid="6">
                                            <p:txEl>
                                              <p:pRg st="8" end="8"/>
                                            </p:txEl>
                                          </p:spTgt>
                                        </p:tgtEl>
                                      </p:cBhvr>
                                    </p:animEffect>
                                    <p:anim calcmode="lin" valueType="num">
                                      <p:cBhvr>
                                        <p:cTn id="3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36" dur="5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61D7D7B6-E074-404F-96BC-EB1122E8E5EC}"/>
              </a:ext>
            </a:extLst>
          </p:cNvPr>
          <p:cNvSpPr>
            <a:spLocks noGrp="1" noChangeArrowheads="1"/>
          </p:cNvSpPr>
          <p:nvPr>
            <p:ph type="title"/>
          </p:nvPr>
        </p:nvSpPr>
        <p:spPr>
          <a:xfrm>
            <a:off x="986118" y="87451"/>
            <a:ext cx="10204255" cy="937943"/>
          </a:xfrm>
        </p:spPr>
        <p:txBody>
          <a:bodyPr/>
          <a:lstStyle/>
          <a:p>
            <a:r>
              <a:rPr lang="en-US" altLang="en-US" dirty="0"/>
              <a:t>What are buffer overflows?</a:t>
            </a:r>
          </a:p>
        </p:txBody>
      </p:sp>
      <p:sp>
        <p:nvSpPr>
          <p:cNvPr id="88067" name="Rectangle 3">
            <a:extLst>
              <a:ext uri="{FF2B5EF4-FFF2-40B4-BE49-F238E27FC236}">
                <a16:creationId xmlns:a16="http://schemas.microsoft.com/office/drawing/2014/main" id="{E417AFA7-A8A5-3044-A9EC-583441CD7C3C}"/>
              </a:ext>
            </a:extLst>
          </p:cNvPr>
          <p:cNvSpPr>
            <a:spLocks noGrp="1" noChangeArrowheads="1"/>
          </p:cNvSpPr>
          <p:nvPr>
            <p:ph type="body" idx="1"/>
          </p:nvPr>
        </p:nvSpPr>
        <p:spPr>
          <a:xfrm>
            <a:off x="1595718" y="1371600"/>
            <a:ext cx="7772400" cy="4114800"/>
          </a:xfrm>
        </p:spPr>
        <p:txBody>
          <a:bodyPr/>
          <a:lstStyle/>
          <a:p>
            <a:pPr>
              <a:spcBef>
                <a:spcPct val="80000"/>
              </a:spcBef>
            </a:pPr>
            <a:r>
              <a:rPr lang="en-US" altLang="en-US" sz="2000" dirty="0"/>
              <a:t>Suppose a web server contains a function:</a:t>
            </a:r>
            <a:br>
              <a:rPr lang="en-US" altLang="en-US" sz="2000" dirty="0"/>
            </a:br>
            <a:r>
              <a:rPr lang="en-US" altLang="en-US" dirty="0"/>
              <a:t>		</a:t>
            </a:r>
            <a:r>
              <a:rPr lang="en-US" altLang="en-US" sz="1800" b="1" dirty="0">
                <a:solidFill>
                  <a:schemeClr val="tx2"/>
                </a:solidFill>
                <a:latin typeface="Courier New" panose="02070309020205020404" pitchFamily="49" charset="0"/>
              </a:rPr>
              <a:t>char a[30];</a:t>
            </a:r>
            <a:br>
              <a:rPr lang="en-US" altLang="en-US" sz="1800" b="1" dirty="0">
                <a:solidFill>
                  <a:schemeClr val="tx2"/>
                </a:solidFill>
                <a:latin typeface="Courier New" panose="02070309020205020404" pitchFamily="49" charset="0"/>
              </a:rPr>
            </a:br>
            <a:r>
              <a:rPr lang="en-US" altLang="en-US" sz="1800" b="1" dirty="0">
                <a:solidFill>
                  <a:schemeClr val="tx2"/>
                </a:solidFill>
                <a:latin typeface="Courier New" panose="02070309020205020404" pitchFamily="49" charset="0"/>
              </a:rPr>
              <a:t>           void </a:t>
            </a:r>
            <a:r>
              <a:rPr lang="en-US" altLang="en-US" sz="1800" b="1" dirty="0" err="1">
                <a:solidFill>
                  <a:schemeClr val="tx2"/>
                </a:solidFill>
                <a:latin typeface="Courier New" panose="02070309020205020404" pitchFamily="49" charset="0"/>
              </a:rPr>
              <a:t>func</a:t>
            </a:r>
            <a:r>
              <a:rPr lang="en-US" altLang="en-US" sz="1800" b="1" dirty="0">
                <a:solidFill>
                  <a:schemeClr val="tx2"/>
                </a:solidFill>
                <a:latin typeface="Courier New" panose="02070309020205020404" pitchFamily="49" charset="0"/>
              </a:rPr>
              <a:t>(char *str) {</a:t>
            </a:r>
            <a:br>
              <a:rPr lang="en-US" altLang="en-US" sz="1800" b="1" dirty="0">
                <a:solidFill>
                  <a:schemeClr val="tx2"/>
                </a:solidFill>
                <a:latin typeface="Courier New" panose="02070309020205020404" pitchFamily="49" charset="0"/>
              </a:rPr>
            </a:br>
            <a:r>
              <a:rPr lang="en-US" altLang="en-US" sz="1800" b="1" dirty="0">
                <a:solidFill>
                  <a:schemeClr val="tx2"/>
                </a:solidFill>
                <a:latin typeface="Courier New" panose="02070309020205020404" pitchFamily="49" charset="0"/>
              </a:rPr>
              <a:t>   		  char </a:t>
            </a:r>
            <a:r>
              <a:rPr lang="en-US" altLang="en-US" sz="1800" b="1" dirty="0" err="1">
                <a:solidFill>
                  <a:schemeClr val="tx2"/>
                </a:solidFill>
                <a:latin typeface="Courier New" panose="02070309020205020404" pitchFamily="49" charset="0"/>
              </a:rPr>
              <a:t>buf</a:t>
            </a:r>
            <a:r>
              <a:rPr lang="en-US" altLang="en-US" sz="1800" b="1" dirty="0">
                <a:solidFill>
                  <a:schemeClr val="tx2"/>
                </a:solidFill>
                <a:latin typeface="Courier New" panose="02070309020205020404" pitchFamily="49" charset="0"/>
              </a:rPr>
              <a:t>[128];</a:t>
            </a:r>
          </a:p>
          <a:p>
            <a:pPr>
              <a:spcBef>
                <a:spcPct val="40000"/>
              </a:spcBef>
              <a:buFontTx/>
              <a:buNone/>
            </a:pPr>
            <a:r>
              <a:rPr lang="en-US" altLang="en-US" sz="1800" b="1" dirty="0">
                <a:solidFill>
                  <a:schemeClr val="tx2"/>
                </a:solidFill>
                <a:latin typeface="Courier New" panose="02070309020205020404" pitchFamily="49" charset="0"/>
              </a:rPr>
              <a:t>              </a:t>
            </a:r>
            <a:r>
              <a:rPr lang="en-US" altLang="en-US" sz="1800" b="1" dirty="0" err="1">
                <a:solidFill>
                  <a:schemeClr val="tx2"/>
                </a:solidFill>
                <a:latin typeface="Courier New" panose="02070309020205020404" pitchFamily="49" charset="0"/>
              </a:rPr>
              <a:t>strcpy</a:t>
            </a:r>
            <a:r>
              <a:rPr lang="en-US" altLang="en-US" sz="1800" b="1" dirty="0">
                <a:solidFill>
                  <a:schemeClr val="tx2"/>
                </a:solidFill>
                <a:latin typeface="Courier New" panose="02070309020205020404" pitchFamily="49" charset="0"/>
              </a:rPr>
              <a:t>(</a:t>
            </a:r>
            <a:r>
              <a:rPr lang="en-US" altLang="en-US" sz="1800" b="1" dirty="0" err="1">
                <a:solidFill>
                  <a:schemeClr val="tx2"/>
                </a:solidFill>
                <a:latin typeface="Courier New" panose="02070309020205020404" pitchFamily="49" charset="0"/>
              </a:rPr>
              <a:t>buf</a:t>
            </a:r>
            <a:r>
              <a:rPr lang="en-US" altLang="en-US" sz="1800" b="1" dirty="0">
                <a:solidFill>
                  <a:schemeClr val="tx2"/>
                </a:solidFill>
                <a:latin typeface="Courier New" panose="02070309020205020404" pitchFamily="49" charset="0"/>
              </a:rPr>
              <a:t>, str); </a:t>
            </a:r>
            <a:r>
              <a:rPr lang="en-US" altLang="en-US" sz="1800" b="1" dirty="0" err="1">
                <a:solidFill>
                  <a:schemeClr val="tx2"/>
                </a:solidFill>
                <a:latin typeface="Courier New" panose="02070309020205020404" pitchFamily="49" charset="0"/>
              </a:rPr>
              <a:t>strcpy</a:t>
            </a:r>
            <a:r>
              <a:rPr lang="en-US" altLang="en-US" sz="1800" b="1" dirty="0">
                <a:solidFill>
                  <a:schemeClr val="tx2"/>
                </a:solidFill>
                <a:latin typeface="Courier New" panose="02070309020205020404" pitchFamily="49" charset="0"/>
              </a:rPr>
              <a:t>(a, str);		       do-something(</a:t>
            </a:r>
            <a:r>
              <a:rPr lang="en-US" altLang="en-US" sz="1800" b="1" dirty="0" err="1">
                <a:solidFill>
                  <a:schemeClr val="tx2"/>
                </a:solidFill>
                <a:latin typeface="Courier New" panose="02070309020205020404" pitchFamily="49" charset="0"/>
              </a:rPr>
              <a:t>buf</a:t>
            </a:r>
            <a:r>
              <a:rPr lang="en-US" altLang="en-US" sz="1800" b="1" dirty="0">
                <a:solidFill>
                  <a:schemeClr val="tx2"/>
                </a:solidFill>
                <a:latin typeface="Courier New" panose="02070309020205020404" pitchFamily="49" charset="0"/>
              </a:rPr>
              <a:t>);</a:t>
            </a:r>
            <a:br>
              <a:rPr lang="en-US" altLang="en-US" sz="1800" b="1" dirty="0">
                <a:solidFill>
                  <a:schemeClr val="tx2"/>
                </a:solidFill>
                <a:latin typeface="Courier New" panose="02070309020205020404" pitchFamily="49" charset="0"/>
              </a:rPr>
            </a:br>
            <a:r>
              <a:rPr lang="en-US" altLang="en-US" sz="1800" b="1" dirty="0">
                <a:solidFill>
                  <a:schemeClr val="tx2"/>
                </a:solidFill>
                <a:latin typeface="Courier New" panose="02070309020205020404" pitchFamily="49" charset="0"/>
              </a:rPr>
              <a:t> 		}</a:t>
            </a:r>
          </a:p>
          <a:p>
            <a:r>
              <a:rPr lang="en-US" altLang="en-US" sz="2000" dirty="0"/>
              <a:t>When the function is invoked the stack looks like:</a:t>
            </a:r>
          </a:p>
          <a:p>
            <a:endParaRPr lang="en-US" altLang="en-US" sz="2000" dirty="0"/>
          </a:p>
          <a:p>
            <a:endParaRPr lang="en-US" altLang="en-US" sz="1800" dirty="0"/>
          </a:p>
          <a:p>
            <a:endParaRPr lang="en-US" altLang="en-US" sz="1800" dirty="0"/>
          </a:p>
          <a:p>
            <a:pPr>
              <a:spcBef>
                <a:spcPct val="0"/>
              </a:spcBef>
            </a:pPr>
            <a:r>
              <a:rPr lang="en-US" altLang="en-US" sz="2000" dirty="0"/>
              <a:t>What if  </a:t>
            </a:r>
            <a:r>
              <a:rPr lang="en-US" altLang="en-US" sz="2000" b="1" dirty="0">
                <a:solidFill>
                  <a:schemeClr val="tx2"/>
                </a:solidFill>
                <a:latin typeface="Courier New" panose="02070309020205020404" pitchFamily="49" charset="0"/>
              </a:rPr>
              <a:t>*str</a:t>
            </a:r>
            <a:r>
              <a:rPr lang="en-US" altLang="en-US" sz="2000" dirty="0"/>
              <a:t>   is  136 bytes long?   After   </a:t>
            </a:r>
            <a:r>
              <a:rPr lang="en-US" altLang="en-US" sz="2000" b="1" dirty="0" err="1">
                <a:solidFill>
                  <a:schemeClr val="tx2"/>
                </a:solidFill>
                <a:latin typeface="Courier New" panose="02070309020205020404" pitchFamily="49" charset="0"/>
              </a:rPr>
              <a:t>strcpy</a:t>
            </a:r>
            <a:r>
              <a:rPr lang="en-US" altLang="en-US" sz="2000" b="1" dirty="0"/>
              <a:t>:</a:t>
            </a:r>
          </a:p>
        </p:txBody>
      </p:sp>
      <p:grpSp>
        <p:nvGrpSpPr>
          <p:cNvPr id="88068" name="Group 4">
            <a:extLst>
              <a:ext uri="{FF2B5EF4-FFF2-40B4-BE49-F238E27FC236}">
                <a16:creationId xmlns:a16="http://schemas.microsoft.com/office/drawing/2014/main" id="{4C2FC383-4E77-0149-A2BF-EA7147D10E1F}"/>
              </a:ext>
            </a:extLst>
          </p:cNvPr>
          <p:cNvGrpSpPr>
            <a:grpSpLocks/>
          </p:cNvGrpSpPr>
          <p:nvPr/>
        </p:nvGrpSpPr>
        <p:grpSpPr bwMode="auto">
          <a:xfrm>
            <a:off x="2927631" y="4072734"/>
            <a:ext cx="5994400" cy="757238"/>
            <a:chOff x="1297" y="2514"/>
            <a:chExt cx="3776" cy="477"/>
          </a:xfrm>
        </p:grpSpPr>
        <p:sp>
          <p:nvSpPr>
            <p:cNvPr id="88069" name="Rectangle 5">
              <a:extLst>
                <a:ext uri="{FF2B5EF4-FFF2-40B4-BE49-F238E27FC236}">
                  <a16:creationId xmlns:a16="http://schemas.microsoft.com/office/drawing/2014/main" id="{92275BD7-0809-F845-A556-9521B30AA62A}"/>
                </a:ext>
              </a:extLst>
            </p:cNvPr>
            <p:cNvSpPr>
              <a:spLocks noChangeArrowheads="1"/>
            </p:cNvSpPr>
            <p:nvPr/>
          </p:nvSpPr>
          <p:spPr bwMode="auto">
            <a:xfrm>
              <a:off x="3747" y="2654"/>
              <a:ext cx="286" cy="2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pPr>
              <a:r>
                <a:rPr lang="en-US" altLang="en-US">
                  <a:latin typeface="Tahoma" panose="020B0604030504040204" pitchFamily="34" charset="0"/>
                </a:rPr>
                <a:t>str</a:t>
              </a:r>
              <a:endParaRPr kumimoji="1" lang="en-US" altLang="en-US">
                <a:solidFill>
                  <a:schemeClr val="bg2"/>
                </a:solidFill>
                <a:latin typeface="Comic Sans MS" panose="030F0902030302020204" pitchFamily="66" charset="0"/>
                <a:sym typeface="Symbol" pitchFamily="2" charset="2"/>
              </a:endParaRPr>
            </a:p>
          </p:txBody>
        </p:sp>
        <p:sp>
          <p:nvSpPr>
            <p:cNvPr id="88070" name="Rectangle 6">
              <a:extLst>
                <a:ext uri="{FF2B5EF4-FFF2-40B4-BE49-F238E27FC236}">
                  <a16:creationId xmlns:a16="http://schemas.microsoft.com/office/drawing/2014/main" id="{494C2FBC-B1EE-304A-BDBC-FF480F482B21}"/>
                </a:ext>
              </a:extLst>
            </p:cNvPr>
            <p:cNvSpPr>
              <a:spLocks noChangeArrowheads="1"/>
            </p:cNvSpPr>
            <p:nvPr/>
          </p:nvSpPr>
          <p:spPr bwMode="auto">
            <a:xfrm>
              <a:off x="3109" y="2654"/>
              <a:ext cx="638" cy="2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pPr>
              <a:r>
                <a:rPr lang="en-US" altLang="en-US" dirty="0">
                  <a:latin typeface="Tahoma" panose="020B0604030504040204" pitchFamily="34" charset="0"/>
                </a:rPr>
                <a:t>ret-</a:t>
              </a:r>
              <a:r>
                <a:rPr lang="en-US" altLang="en-US" dirty="0" err="1">
                  <a:latin typeface="Tahoma" panose="020B0604030504040204" pitchFamily="34" charset="0"/>
                </a:rPr>
                <a:t>addr</a:t>
              </a:r>
              <a:endParaRPr kumimoji="1" lang="en-US" altLang="en-US" dirty="0">
                <a:solidFill>
                  <a:schemeClr val="bg2"/>
                </a:solidFill>
                <a:latin typeface="Comic Sans MS" panose="030F0902030302020204" pitchFamily="66" charset="0"/>
                <a:sym typeface="Symbol" pitchFamily="2" charset="2"/>
              </a:endParaRPr>
            </a:p>
          </p:txBody>
        </p:sp>
        <p:sp>
          <p:nvSpPr>
            <p:cNvPr id="88071" name="Rectangle 7">
              <a:extLst>
                <a:ext uri="{FF2B5EF4-FFF2-40B4-BE49-F238E27FC236}">
                  <a16:creationId xmlns:a16="http://schemas.microsoft.com/office/drawing/2014/main" id="{15D6E7E9-4600-2D4E-93AA-6B05CBF1DCDF}"/>
                </a:ext>
              </a:extLst>
            </p:cNvPr>
            <p:cNvSpPr>
              <a:spLocks noChangeArrowheads="1"/>
            </p:cNvSpPr>
            <p:nvPr/>
          </p:nvSpPr>
          <p:spPr bwMode="auto">
            <a:xfrm>
              <a:off x="2797" y="2654"/>
              <a:ext cx="312" cy="2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pPr>
              <a:r>
                <a:rPr lang="en-US" altLang="en-US">
                  <a:latin typeface="Tahoma" panose="020B0604030504040204" pitchFamily="34" charset="0"/>
                </a:rPr>
                <a:t>sfp</a:t>
              </a:r>
              <a:endParaRPr kumimoji="1" lang="en-US" altLang="en-US">
                <a:solidFill>
                  <a:schemeClr val="bg2"/>
                </a:solidFill>
                <a:latin typeface="Comic Sans MS" panose="030F0902030302020204" pitchFamily="66" charset="0"/>
                <a:sym typeface="Symbol" pitchFamily="2" charset="2"/>
              </a:endParaRPr>
            </a:p>
          </p:txBody>
        </p:sp>
        <p:sp>
          <p:nvSpPr>
            <p:cNvPr id="88072" name="Rectangle 8">
              <a:extLst>
                <a:ext uri="{FF2B5EF4-FFF2-40B4-BE49-F238E27FC236}">
                  <a16:creationId xmlns:a16="http://schemas.microsoft.com/office/drawing/2014/main" id="{10C23AA0-9F5C-294A-A8E2-0395D36B6D97}"/>
                </a:ext>
              </a:extLst>
            </p:cNvPr>
            <p:cNvSpPr>
              <a:spLocks noChangeArrowheads="1"/>
            </p:cNvSpPr>
            <p:nvPr/>
          </p:nvSpPr>
          <p:spPr bwMode="auto">
            <a:xfrm>
              <a:off x="1824" y="2654"/>
              <a:ext cx="973" cy="2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r>
                <a:rPr lang="en-US" altLang="en-US">
                  <a:latin typeface="Tahoma" panose="020B0604030504040204" pitchFamily="34" charset="0"/>
                </a:rPr>
                <a:t>buf</a:t>
              </a:r>
            </a:p>
          </p:txBody>
        </p:sp>
        <p:sp>
          <p:nvSpPr>
            <p:cNvPr id="88073" name="Line 9">
              <a:extLst>
                <a:ext uri="{FF2B5EF4-FFF2-40B4-BE49-F238E27FC236}">
                  <a16:creationId xmlns:a16="http://schemas.microsoft.com/office/drawing/2014/main" id="{46C89499-0BD1-7948-91CA-77586F31C7F2}"/>
                </a:ext>
              </a:extLst>
            </p:cNvPr>
            <p:cNvSpPr>
              <a:spLocks noChangeShapeType="1"/>
            </p:cNvSpPr>
            <p:nvPr/>
          </p:nvSpPr>
          <p:spPr bwMode="auto">
            <a:xfrm>
              <a:off x="4033" y="2654"/>
              <a:ext cx="5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074" name="Line 10">
              <a:extLst>
                <a:ext uri="{FF2B5EF4-FFF2-40B4-BE49-F238E27FC236}">
                  <a16:creationId xmlns:a16="http://schemas.microsoft.com/office/drawing/2014/main" id="{4B7848D2-39E9-5242-96BE-6CC500923D7B}"/>
                </a:ext>
              </a:extLst>
            </p:cNvPr>
            <p:cNvSpPr>
              <a:spLocks noChangeShapeType="1"/>
            </p:cNvSpPr>
            <p:nvPr/>
          </p:nvSpPr>
          <p:spPr bwMode="auto">
            <a:xfrm>
              <a:off x="4033" y="2891"/>
              <a:ext cx="5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075" name="Line 11">
              <a:extLst>
                <a:ext uri="{FF2B5EF4-FFF2-40B4-BE49-F238E27FC236}">
                  <a16:creationId xmlns:a16="http://schemas.microsoft.com/office/drawing/2014/main" id="{15368681-30D0-7C45-A0F0-B39B70B8E3E0}"/>
                </a:ext>
              </a:extLst>
            </p:cNvPr>
            <p:cNvSpPr>
              <a:spLocks noChangeShapeType="1"/>
            </p:cNvSpPr>
            <p:nvPr/>
          </p:nvSpPr>
          <p:spPr bwMode="auto">
            <a:xfrm>
              <a:off x="1297" y="2657"/>
              <a:ext cx="5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076" name="Line 12">
              <a:extLst>
                <a:ext uri="{FF2B5EF4-FFF2-40B4-BE49-F238E27FC236}">
                  <a16:creationId xmlns:a16="http://schemas.microsoft.com/office/drawing/2014/main" id="{FE2D8652-02C9-CB4A-82FA-25A9B90792E7}"/>
                </a:ext>
              </a:extLst>
            </p:cNvPr>
            <p:cNvSpPr>
              <a:spLocks noChangeShapeType="1"/>
            </p:cNvSpPr>
            <p:nvPr/>
          </p:nvSpPr>
          <p:spPr bwMode="auto">
            <a:xfrm>
              <a:off x="1297" y="2891"/>
              <a:ext cx="5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077" name="Text Box 13">
              <a:extLst>
                <a:ext uri="{FF2B5EF4-FFF2-40B4-BE49-F238E27FC236}">
                  <a16:creationId xmlns:a16="http://schemas.microsoft.com/office/drawing/2014/main" id="{1CFCEF64-A7B6-1242-A2AD-15555F8A699F}"/>
                </a:ext>
              </a:extLst>
            </p:cNvPr>
            <p:cNvSpPr txBox="1">
              <a:spLocks noChangeArrowheads="1"/>
            </p:cNvSpPr>
            <p:nvPr/>
          </p:nvSpPr>
          <p:spPr bwMode="auto">
            <a:xfrm>
              <a:off x="4627" y="2514"/>
              <a:ext cx="446" cy="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0000"/>
                </a:lnSpc>
                <a:spcBef>
                  <a:spcPct val="50000"/>
                </a:spcBef>
              </a:pPr>
              <a:r>
                <a:rPr lang="en-US" altLang="en-US">
                  <a:latin typeface="Tahoma" panose="020B0604030504040204" pitchFamily="34" charset="0"/>
                </a:rPr>
                <a:t>top</a:t>
              </a:r>
              <a:br>
                <a:rPr lang="en-US" altLang="en-US">
                  <a:latin typeface="Tahoma" panose="020B0604030504040204" pitchFamily="34" charset="0"/>
                </a:rPr>
              </a:br>
              <a:r>
                <a:rPr lang="en-US" altLang="en-US">
                  <a:latin typeface="Tahoma" panose="020B0604030504040204" pitchFamily="34" charset="0"/>
                </a:rPr>
                <a:t>of</a:t>
              </a:r>
              <a:br>
                <a:rPr lang="en-US" altLang="en-US">
                  <a:latin typeface="Tahoma" panose="020B0604030504040204" pitchFamily="34" charset="0"/>
                </a:rPr>
              </a:br>
              <a:r>
                <a:rPr lang="en-US" altLang="en-US">
                  <a:latin typeface="Tahoma" panose="020B0604030504040204" pitchFamily="34" charset="0"/>
                </a:rPr>
                <a:t>stack</a:t>
              </a:r>
            </a:p>
          </p:txBody>
        </p:sp>
        <p:sp>
          <p:nvSpPr>
            <p:cNvPr id="88078" name="Line 14">
              <a:extLst>
                <a:ext uri="{FF2B5EF4-FFF2-40B4-BE49-F238E27FC236}">
                  <a16:creationId xmlns:a16="http://schemas.microsoft.com/office/drawing/2014/main" id="{06F6F9E9-024A-F941-957E-64B8E84A0F79}"/>
                </a:ext>
              </a:extLst>
            </p:cNvPr>
            <p:cNvSpPr>
              <a:spLocks noChangeShapeType="1"/>
            </p:cNvSpPr>
            <p:nvPr/>
          </p:nvSpPr>
          <p:spPr bwMode="auto">
            <a:xfrm flipH="1">
              <a:off x="2016" y="2986"/>
              <a:ext cx="2017"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8081" name="Rectangle 17">
            <a:extLst>
              <a:ext uri="{FF2B5EF4-FFF2-40B4-BE49-F238E27FC236}">
                <a16:creationId xmlns:a16="http://schemas.microsoft.com/office/drawing/2014/main" id="{34BEC175-32B4-D942-925C-DFEA39B6D97D}"/>
              </a:ext>
            </a:extLst>
          </p:cNvPr>
          <p:cNvSpPr>
            <a:spLocks noChangeArrowheads="1"/>
          </p:cNvSpPr>
          <p:nvPr/>
        </p:nvSpPr>
        <p:spPr bwMode="auto">
          <a:xfrm>
            <a:off x="6780494" y="5491956"/>
            <a:ext cx="454025" cy="3762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pPr>
            <a:r>
              <a:rPr lang="en-US" altLang="en-US">
                <a:latin typeface="Tahoma" panose="020B0604030504040204" pitchFamily="34" charset="0"/>
              </a:rPr>
              <a:t>str</a:t>
            </a:r>
            <a:endParaRPr kumimoji="1" lang="en-US" altLang="en-US">
              <a:solidFill>
                <a:schemeClr val="bg2"/>
              </a:solidFill>
              <a:latin typeface="Comic Sans MS" panose="030F0902030302020204" pitchFamily="66" charset="0"/>
              <a:sym typeface="Symbol" pitchFamily="2" charset="2"/>
            </a:endParaRPr>
          </a:p>
        </p:txBody>
      </p:sp>
      <p:sp>
        <p:nvSpPr>
          <p:cNvPr id="88082" name="Line 18">
            <a:extLst>
              <a:ext uri="{FF2B5EF4-FFF2-40B4-BE49-F238E27FC236}">
                <a16:creationId xmlns:a16="http://schemas.microsoft.com/office/drawing/2014/main" id="{405AAC64-75A3-8F4A-ACB5-88251E33AE42}"/>
              </a:ext>
            </a:extLst>
          </p:cNvPr>
          <p:cNvSpPr>
            <a:spLocks noChangeShapeType="1"/>
          </p:cNvSpPr>
          <p:nvPr/>
        </p:nvSpPr>
        <p:spPr bwMode="auto">
          <a:xfrm>
            <a:off x="7234519" y="5491956"/>
            <a:ext cx="8366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083" name="Line 19">
            <a:extLst>
              <a:ext uri="{FF2B5EF4-FFF2-40B4-BE49-F238E27FC236}">
                <a16:creationId xmlns:a16="http://schemas.microsoft.com/office/drawing/2014/main" id="{972FDA0E-C323-2049-A853-3810C8597305}"/>
              </a:ext>
            </a:extLst>
          </p:cNvPr>
          <p:cNvSpPr>
            <a:spLocks noChangeShapeType="1"/>
          </p:cNvSpPr>
          <p:nvPr/>
        </p:nvSpPr>
        <p:spPr bwMode="auto">
          <a:xfrm>
            <a:off x="7234519" y="5868194"/>
            <a:ext cx="8366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084" name="Line 20">
            <a:extLst>
              <a:ext uri="{FF2B5EF4-FFF2-40B4-BE49-F238E27FC236}">
                <a16:creationId xmlns:a16="http://schemas.microsoft.com/office/drawing/2014/main" id="{100D1E77-E2E3-8B4B-A51F-6629E6493EE1}"/>
              </a:ext>
            </a:extLst>
          </p:cNvPr>
          <p:cNvSpPr>
            <a:spLocks noChangeShapeType="1"/>
          </p:cNvSpPr>
          <p:nvPr/>
        </p:nvSpPr>
        <p:spPr bwMode="auto">
          <a:xfrm>
            <a:off x="2891119" y="5496719"/>
            <a:ext cx="8366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085" name="Line 21">
            <a:extLst>
              <a:ext uri="{FF2B5EF4-FFF2-40B4-BE49-F238E27FC236}">
                <a16:creationId xmlns:a16="http://schemas.microsoft.com/office/drawing/2014/main" id="{96F0FB3A-ECC1-414C-9846-8E4065E3A81F}"/>
              </a:ext>
            </a:extLst>
          </p:cNvPr>
          <p:cNvSpPr>
            <a:spLocks noChangeShapeType="1"/>
          </p:cNvSpPr>
          <p:nvPr/>
        </p:nvSpPr>
        <p:spPr bwMode="auto">
          <a:xfrm>
            <a:off x="2891119" y="5868194"/>
            <a:ext cx="8366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086" name="Text Box 22">
            <a:extLst>
              <a:ext uri="{FF2B5EF4-FFF2-40B4-BE49-F238E27FC236}">
                <a16:creationId xmlns:a16="http://schemas.microsoft.com/office/drawing/2014/main" id="{A8AFAC43-5D24-EE42-9258-0974B83571D2}"/>
              </a:ext>
            </a:extLst>
          </p:cNvPr>
          <p:cNvSpPr txBox="1">
            <a:spLocks noChangeArrowheads="1"/>
          </p:cNvSpPr>
          <p:nvPr/>
        </p:nvSpPr>
        <p:spPr bwMode="auto">
          <a:xfrm>
            <a:off x="8177494" y="5269706"/>
            <a:ext cx="707245"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0000"/>
              </a:lnSpc>
              <a:spcBef>
                <a:spcPct val="50000"/>
              </a:spcBef>
            </a:pPr>
            <a:r>
              <a:rPr lang="en-US" altLang="en-US">
                <a:latin typeface="Tahoma" panose="020B0604030504040204" pitchFamily="34" charset="0"/>
              </a:rPr>
              <a:t>top</a:t>
            </a:r>
            <a:br>
              <a:rPr lang="en-US" altLang="en-US">
                <a:latin typeface="Tahoma" panose="020B0604030504040204" pitchFamily="34" charset="0"/>
              </a:rPr>
            </a:br>
            <a:r>
              <a:rPr lang="en-US" altLang="en-US">
                <a:latin typeface="Tahoma" panose="020B0604030504040204" pitchFamily="34" charset="0"/>
              </a:rPr>
              <a:t>of</a:t>
            </a:r>
            <a:br>
              <a:rPr lang="en-US" altLang="en-US">
                <a:latin typeface="Tahoma" panose="020B0604030504040204" pitchFamily="34" charset="0"/>
              </a:rPr>
            </a:br>
            <a:r>
              <a:rPr lang="en-US" altLang="en-US">
                <a:latin typeface="Tahoma" panose="020B0604030504040204" pitchFamily="34" charset="0"/>
              </a:rPr>
              <a:t>stack</a:t>
            </a:r>
          </a:p>
        </p:txBody>
      </p:sp>
      <p:sp>
        <p:nvSpPr>
          <p:cNvPr id="88087" name="Line 23">
            <a:extLst>
              <a:ext uri="{FF2B5EF4-FFF2-40B4-BE49-F238E27FC236}">
                <a16:creationId xmlns:a16="http://schemas.microsoft.com/office/drawing/2014/main" id="{D208A635-B5EC-604C-9E36-A0577DA335FA}"/>
              </a:ext>
            </a:extLst>
          </p:cNvPr>
          <p:cNvSpPr>
            <a:spLocks noChangeShapeType="1"/>
          </p:cNvSpPr>
          <p:nvPr/>
        </p:nvSpPr>
        <p:spPr bwMode="auto">
          <a:xfrm flipH="1">
            <a:off x="3729318" y="6031706"/>
            <a:ext cx="3201988" cy="0"/>
          </a:xfrm>
          <a:prstGeom prst="line">
            <a:avLst/>
          </a:prstGeom>
          <a:noFill/>
          <a:ln w="38100">
            <a:solidFill>
              <a:schemeClr val="hlink"/>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088" name="Rectangle 24">
            <a:extLst>
              <a:ext uri="{FF2B5EF4-FFF2-40B4-BE49-F238E27FC236}">
                <a16:creationId xmlns:a16="http://schemas.microsoft.com/office/drawing/2014/main" id="{3EE267D8-0AF4-A646-A6A7-6B07F9E6A031}"/>
              </a:ext>
            </a:extLst>
          </p:cNvPr>
          <p:cNvSpPr>
            <a:spLocks noChangeArrowheads="1"/>
          </p:cNvSpPr>
          <p:nvPr/>
        </p:nvSpPr>
        <p:spPr bwMode="auto">
          <a:xfrm>
            <a:off x="3727731" y="5496720"/>
            <a:ext cx="3052762" cy="371475"/>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spcBef>
                <a:spcPct val="50000"/>
              </a:spcBef>
            </a:pPr>
            <a:r>
              <a:rPr lang="en-US" altLang="en-US">
                <a:latin typeface="Tahoma" panose="020B0604030504040204" pitchFamily="34" charset="0"/>
              </a:rPr>
              <a:t>       *str         sfp*        </a:t>
            </a:r>
          </a:p>
        </p:txBody>
      </p:sp>
      <p:sp>
        <p:nvSpPr>
          <p:cNvPr id="88089" name="Line 25">
            <a:extLst>
              <a:ext uri="{FF2B5EF4-FFF2-40B4-BE49-F238E27FC236}">
                <a16:creationId xmlns:a16="http://schemas.microsoft.com/office/drawing/2014/main" id="{4136DDFB-05B3-D44E-9A81-172959DEECFD}"/>
              </a:ext>
            </a:extLst>
          </p:cNvPr>
          <p:cNvSpPr>
            <a:spLocks noChangeShapeType="1"/>
          </p:cNvSpPr>
          <p:nvPr/>
        </p:nvSpPr>
        <p:spPr bwMode="auto">
          <a:xfrm>
            <a:off x="5272368" y="5496720"/>
            <a:ext cx="0" cy="3714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090" name="Line 26">
            <a:extLst>
              <a:ext uri="{FF2B5EF4-FFF2-40B4-BE49-F238E27FC236}">
                <a16:creationId xmlns:a16="http://schemas.microsoft.com/office/drawing/2014/main" id="{88AFE250-80F0-7A4A-B193-EF8B85206DB4}"/>
              </a:ext>
            </a:extLst>
          </p:cNvPr>
          <p:cNvSpPr>
            <a:spLocks noChangeShapeType="1"/>
          </p:cNvSpPr>
          <p:nvPr/>
        </p:nvSpPr>
        <p:spPr bwMode="auto">
          <a:xfrm>
            <a:off x="5767668" y="5496720"/>
            <a:ext cx="0" cy="3714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091" name="Rectangle 27">
            <a:extLst>
              <a:ext uri="{FF2B5EF4-FFF2-40B4-BE49-F238E27FC236}">
                <a16:creationId xmlns:a16="http://schemas.microsoft.com/office/drawing/2014/main" id="{8294FA03-18EA-E346-8A53-1F5691050DFD}"/>
              </a:ext>
            </a:extLst>
          </p:cNvPr>
          <p:cNvSpPr>
            <a:spLocks noChangeArrowheads="1"/>
          </p:cNvSpPr>
          <p:nvPr/>
        </p:nvSpPr>
        <p:spPr bwMode="auto">
          <a:xfrm>
            <a:off x="5767669" y="5496720"/>
            <a:ext cx="1012825" cy="371475"/>
          </a:xfrm>
          <a:prstGeom prst="rect">
            <a:avLst/>
          </a:prstGeom>
          <a:blipFill dpi="0" rotWithShape="0">
            <a:blip r:embed="rId2"/>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092" name="Text Box 28">
            <a:extLst>
              <a:ext uri="{FF2B5EF4-FFF2-40B4-BE49-F238E27FC236}">
                <a16:creationId xmlns:a16="http://schemas.microsoft.com/office/drawing/2014/main" id="{9D3F523F-7751-6845-ABFE-C64185CC7043}"/>
              </a:ext>
            </a:extLst>
          </p:cNvPr>
          <p:cNvSpPr txBox="1">
            <a:spLocks noChangeArrowheads="1"/>
          </p:cNvSpPr>
          <p:nvPr/>
        </p:nvSpPr>
        <p:spPr bwMode="auto">
          <a:xfrm>
            <a:off x="5958169" y="5491957"/>
            <a:ext cx="7286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en-US" b="1">
                <a:latin typeface="Tahoma" panose="020B0604030504040204" pitchFamily="34" charset="0"/>
              </a:rPr>
              <a:t>Ret*</a:t>
            </a:r>
          </a:p>
        </p:txBody>
      </p:sp>
      <p:sp>
        <p:nvSpPr>
          <p:cNvPr id="88093" name="Text Box 29">
            <a:extLst>
              <a:ext uri="{FF2B5EF4-FFF2-40B4-BE49-F238E27FC236}">
                <a16:creationId xmlns:a16="http://schemas.microsoft.com/office/drawing/2014/main" id="{A8C53A34-CE2D-AE49-9D2B-05C4E2B99F8D}"/>
              </a:ext>
            </a:extLst>
          </p:cNvPr>
          <p:cNvSpPr txBox="1">
            <a:spLocks noChangeArrowheads="1"/>
          </p:cNvSpPr>
          <p:nvPr/>
        </p:nvSpPr>
        <p:spPr bwMode="auto">
          <a:xfrm>
            <a:off x="986118" y="4583907"/>
            <a:ext cx="3429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i="1">
                <a:solidFill>
                  <a:schemeClr val="accent1"/>
                </a:solidFill>
              </a:rPr>
              <a:t>Lower memory address</a:t>
            </a:r>
          </a:p>
        </p:txBody>
      </p:sp>
      <p:sp>
        <p:nvSpPr>
          <p:cNvPr id="88094" name="Text Box 30">
            <a:extLst>
              <a:ext uri="{FF2B5EF4-FFF2-40B4-BE49-F238E27FC236}">
                <a16:creationId xmlns:a16="http://schemas.microsoft.com/office/drawing/2014/main" id="{0A69DB3D-0282-8946-B874-0CA89F47B00C}"/>
              </a:ext>
            </a:extLst>
          </p:cNvPr>
          <p:cNvSpPr txBox="1">
            <a:spLocks noChangeArrowheads="1"/>
          </p:cNvSpPr>
          <p:nvPr/>
        </p:nvSpPr>
        <p:spPr bwMode="auto">
          <a:xfrm>
            <a:off x="6499506" y="6022386"/>
            <a:ext cx="3429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i="1" dirty="0">
                <a:solidFill>
                  <a:schemeClr val="accent1"/>
                </a:solidFill>
              </a:rPr>
              <a:t>Direction of copy operation</a:t>
            </a:r>
          </a:p>
        </p:txBody>
      </p:sp>
      <p:sp>
        <p:nvSpPr>
          <p:cNvPr id="88095" name="Text Box 31">
            <a:extLst>
              <a:ext uri="{FF2B5EF4-FFF2-40B4-BE49-F238E27FC236}">
                <a16:creationId xmlns:a16="http://schemas.microsoft.com/office/drawing/2014/main" id="{D4B3D11D-83CC-0C45-989B-09BD17E8EA22}"/>
              </a:ext>
            </a:extLst>
          </p:cNvPr>
          <p:cNvSpPr txBox="1">
            <a:spLocks noChangeArrowheads="1"/>
          </p:cNvSpPr>
          <p:nvPr/>
        </p:nvSpPr>
        <p:spPr bwMode="auto">
          <a:xfrm>
            <a:off x="4567518" y="5193507"/>
            <a:ext cx="3429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i="1">
                <a:solidFill>
                  <a:schemeClr val="accent1"/>
                </a:solidFill>
              </a:rPr>
              <a:t>Buf+132</a:t>
            </a:r>
          </a:p>
        </p:txBody>
      </p:sp>
    </p:spTree>
    <p:extLst>
      <p:ext uri="{BB962C8B-B14F-4D97-AF65-F5344CB8AC3E}">
        <p14:creationId xmlns:p14="http://schemas.microsoft.com/office/powerpoint/2010/main" val="10374472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693F51E8-4680-9445-B1AB-6228E25D1CC1}"/>
              </a:ext>
            </a:extLst>
          </p:cNvPr>
          <p:cNvSpPr>
            <a:spLocks noGrp="1"/>
          </p:cNvSpPr>
          <p:nvPr>
            <p:ph type="title"/>
          </p:nvPr>
        </p:nvSpPr>
        <p:spPr>
          <a:xfrm>
            <a:off x="838200" y="69273"/>
            <a:ext cx="10204255" cy="937943"/>
          </a:xfrm>
        </p:spPr>
        <p:txBody>
          <a:bodyPr/>
          <a:lstStyle/>
          <a:p>
            <a:r>
              <a:rPr lang="en-US" altLang="en-US" dirty="0"/>
              <a:t>DNS poisoning</a:t>
            </a:r>
          </a:p>
        </p:txBody>
      </p:sp>
      <p:sp>
        <p:nvSpPr>
          <p:cNvPr id="43011" name="Content Placeholder 2">
            <a:extLst>
              <a:ext uri="{FF2B5EF4-FFF2-40B4-BE49-F238E27FC236}">
                <a16:creationId xmlns:a16="http://schemas.microsoft.com/office/drawing/2014/main" id="{95860A3E-BF69-C546-B171-ABF8569037E6}"/>
              </a:ext>
            </a:extLst>
          </p:cNvPr>
          <p:cNvSpPr>
            <a:spLocks noGrp="1"/>
          </p:cNvSpPr>
          <p:nvPr>
            <p:ph idx="1"/>
          </p:nvPr>
        </p:nvSpPr>
        <p:spPr/>
        <p:txBody>
          <a:bodyPr/>
          <a:lstStyle/>
          <a:p>
            <a:r>
              <a:rPr lang="en-US" altLang="en-US" dirty="0"/>
              <a:t>DNS poisoning</a:t>
            </a:r>
          </a:p>
          <a:p>
            <a:pPr lvl="1"/>
            <a:r>
              <a:rPr lang="en-US" altLang="en-US" dirty="0"/>
              <a:t>Domain Name System is current basis for name resolution to IP address</a:t>
            </a:r>
          </a:p>
          <a:p>
            <a:pPr lvl="1"/>
            <a:r>
              <a:rPr lang="en-US" altLang="en-US" dirty="0"/>
              <a:t>DNS poisoning substitutes DNS addresses to redirect computer to another device</a:t>
            </a:r>
          </a:p>
          <a:p>
            <a:r>
              <a:rPr lang="en-US" altLang="en-US" dirty="0"/>
              <a:t>Two locations for DNS poisoning</a:t>
            </a:r>
          </a:p>
          <a:p>
            <a:pPr lvl="1"/>
            <a:r>
              <a:rPr lang="en-US" altLang="en-US" dirty="0"/>
              <a:t>Local host table</a:t>
            </a:r>
          </a:p>
          <a:p>
            <a:pPr lvl="1"/>
            <a:r>
              <a:rPr lang="en-US" altLang="en-US" dirty="0"/>
              <a:t>External DNS server</a:t>
            </a:r>
          </a:p>
        </p:txBody>
      </p:sp>
    </p:spTree>
    <p:extLst>
      <p:ext uri="{BB962C8B-B14F-4D97-AF65-F5344CB8AC3E}">
        <p14:creationId xmlns:p14="http://schemas.microsoft.com/office/powerpoint/2010/main" val="28043650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4815F3D-00A9-7440-8638-435A86652E62}"/>
              </a:ext>
            </a:extLst>
          </p:cNvPr>
          <p:cNvSpPr>
            <a:spLocks noGrp="1"/>
          </p:cNvSpPr>
          <p:nvPr>
            <p:ph type="title"/>
          </p:nvPr>
        </p:nvSpPr>
        <p:spPr>
          <a:xfrm>
            <a:off x="844744" y="55418"/>
            <a:ext cx="10204255" cy="937943"/>
          </a:xfrm>
        </p:spPr>
        <p:txBody>
          <a:bodyPr/>
          <a:lstStyle/>
          <a:p>
            <a:r>
              <a:rPr lang="en-US" altLang="en-US" dirty="0"/>
              <a:t>DNS poisoning</a:t>
            </a:r>
          </a:p>
        </p:txBody>
      </p:sp>
      <p:pic>
        <p:nvPicPr>
          <p:cNvPr id="2" name="Picture 1">
            <a:extLst>
              <a:ext uri="{FF2B5EF4-FFF2-40B4-BE49-F238E27FC236}">
                <a16:creationId xmlns:a16="http://schemas.microsoft.com/office/drawing/2014/main" id="{85AA3E8A-368E-3444-B012-833E787BC8E5}"/>
              </a:ext>
            </a:extLst>
          </p:cNvPr>
          <p:cNvPicPr>
            <a:picLocks noChangeAspect="1"/>
          </p:cNvPicPr>
          <p:nvPr/>
        </p:nvPicPr>
        <p:blipFill>
          <a:blip r:embed="rId3"/>
          <a:stretch>
            <a:fillRect/>
          </a:stretch>
        </p:blipFill>
        <p:spPr>
          <a:xfrm>
            <a:off x="844744" y="992218"/>
            <a:ext cx="9907026" cy="5810364"/>
          </a:xfrm>
          <a:prstGeom prst="rect">
            <a:avLst/>
          </a:prstGeom>
        </p:spPr>
      </p:pic>
    </p:spTree>
    <p:extLst>
      <p:ext uri="{BB962C8B-B14F-4D97-AF65-F5344CB8AC3E}">
        <p14:creationId xmlns:p14="http://schemas.microsoft.com/office/powerpoint/2010/main" val="33822391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4034" name="Rectangle 2">
            <a:extLst>
              <a:ext uri="{FF2B5EF4-FFF2-40B4-BE49-F238E27FC236}">
                <a16:creationId xmlns:a16="http://schemas.microsoft.com/office/drawing/2014/main" id="{60322799-0E7F-C34F-BC0A-B24BBF3A4A69}"/>
              </a:ext>
            </a:extLst>
          </p:cNvPr>
          <p:cNvSpPr>
            <a:spLocks noGrp="1" noChangeArrowheads="1"/>
          </p:cNvSpPr>
          <p:nvPr>
            <p:ph type="ctrTitle"/>
          </p:nvPr>
        </p:nvSpPr>
        <p:spPr>
          <a:xfrm>
            <a:off x="1524000" y="1408113"/>
            <a:ext cx="9144000" cy="2387600"/>
          </a:xfrm>
        </p:spPr>
        <p:txBody>
          <a:bodyPr/>
          <a:lstStyle/>
          <a:p>
            <a:r>
              <a:rPr lang="en-US" altLang="en-US" sz="4000" dirty="0">
                <a:solidFill>
                  <a:srgbClr val="0000FF"/>
                </a:solidFill>
              </a:rPr>
              <a:t>Questions?</a:t>
            </a:r>
          </a:p>
        </p:txBody>
      </p:sp>
    </p:spTree>
    <p:extLst>
      <p:ext uri="{BB962C8B-B14F-4D97-AF65-F5344CB8AC3E}">
        <p14:creationId xmlns:p14="http://schemas.microsoft.com/office/powerpoint/2010/main" val="532641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2CACE5A8-E894-9F41-BD36-B272D6EC6B1F}"/>
              </a:ext>
            </a:extLst>
          </p:cNvPr>
          <p:cNvSpPr>
            <a:spLocks noGrp="1" noChangeArrowheads="1"/>
          </p:cNvSpPr>
          <p:nvPr>
            <p:ph type="title"/>
          </p:nvPr>
        </p:nvSpPr>
        <p:spPr/>
        <p:txBody>
          <a:bodyPr/>
          <a:lstStyle/>
          <a:p>
            <a:r>
              <a:rPr lang="en-US" altLang="en-US"/>
              <a:t>Basic Stack Exploit </a:t>
            </a:r>
          </a:p>
        </p:txBody>
      </p:sp>
      <p:sp>
        <p:nvSpPr>
          <p:cNvPr id="89091" name="Rectangle 3">
            <a:extLst>
              <a:ext uri="{FF2B5EF4-FFF2-40B4-BE49-F238E27FC236}">
                <a16:creationId xmlns:a16="http://schemas.microsoft.com/office/drawing/2014/main" id="{8A88C3DB-42F4-D24A-88EE-96E6FF14D5E1}"/>
              </a:ext>
            </a:extLst>
          </p:cNvPr>
          <p:cNvSpPr>
            <a:spLocks noGrp="1" noChangeArrowheads="1"/>
          </p:cNvSpPr>
          <p:nvPr>
            <p:ph type="body" idx="1"/>
          </p:nvPr>
        </p:nvSpPr>
        <p:spPr>
          <a:xfrm>
            <a:off x="1149544" y="1420906"/>
            <a:ext cx="8178800" cy="4953000"/>
          </a:xfrm>
        </p:spPr>
        <p:txBody>
          <a:bodyPr/>
          <a:lstStyle/>
          <a:p>
            <a:r>
              <a:rPr lang="en-US" altLang="en-US" sz="1800"/>
              <a:t>Main problem:   no range checking in  </a:t>
            </a:r>
            <a:r>
              <a:rPr lang="en-US" altLang="en-US" sz="1800">
                <a:solidFill>
                  <a:schemeClr val="tx2"/>
                </a:solidFill>
              </a:rPr>
              <a:t>strcpy().</a:t>
            </a:r>
          </a:p>
          <a:p>
            <a:pPr>
              <a:spcBef>
                <a:spcPct val="70000"/>
              </a:spcBef>
            </a:pPr>
            <a:r>
              <a:rPr lang="en-US" altLang="en-US" sz="1800"/>
              <a:t>Suppose    </a:t>
            </a:r>
            <a:r>
              <a:rPr lang="en-US" altLang="en-US" sz="1800">
                <a:solidFill>
                  <a:schemeClr val="tx2"/>
                </a:solidFill>
              </a:rPr>
              <a:t>*str</a:t>
            </a:r>
            <a:r>
              <a:rPr lang="en-US" altLang="en-US" sz="1800"/>
              <a:t>   is such that after  </a:t>
            </a:r>
            <a:r>
              <a:rPr lang="en-US" altLang="en-US" sz="1800">
                <a:solidFill>
                  <a:schemeClr val="tx2"/>
                </a:solidFill>
              </a:rPr>
              <a:t>strcpy </a:t>
            </a:r>
            <a:r>
              <a:rPr lang="en-US" altLang="en-US" sz="1800"/>
              <a:t> stack looks like:</a:t>
            </a:r>
          </a:p>
          <a:p>
            <a:endParaRPr lang="en-US" altLang="en-US" sz="1800"/>
          </a:p>
          <a:p>
            <a:endParaRPr lang="en-US" altLang="en-US" sz="1800"/>
          </a:p>
          <a:p>
            <a:endParaRPr lang="en-US" altLang="en-US" sz="1800"/>
          </a:p>
          <a:p>
            <a:endParaRPr lang="en-US" altLang="en-US" sz="1800"/>
          </a:p>
          <a:p>
            <a:endParaRPr lang="en-US" altLang="en-US" sz="1800"/>
          </a:p>
          <a:p>
            <a:endParaRPr lang="en-US" altLang="en-US" sz="1800"/>
          </a:p>
          <a:p>
            <a:pPr>
              <a:spcBef>
                <a:spcPct val="90000"/>
              </a:spcBef>
            </a:pPr>
            <a:r>
              <a:rPr lang="en-US" altLang="en-US" sz="1800"/>
              <a:t>When   </a:t>
            </a:r>
            <a:r>
              <a:rPr lang="en-US" altLang="en-US" sz="1800">
                <a:solidFill>
                  <a:schemeClr val="tx2"/>
                </a:solidFill>
              </a:rPr>
              <a:t>func()</a:t>
            </a:r>
            <a:r>
              <a:rPr lang="en-US" altLang="en-US" sz="1800"/>
              <a:t>   exits,  the user will be given a shell  !!</a:t>
            </a:r>
          </a:p>
          <a:p>
            <a:r>
              <a:rPr lang="en-US" altLang="en-US" sz="1800"/>
              <a:t>Note:  attack code runs </a:t>
            </a:r>
            <a:r>
              <a:rPr lang="en-US" altLang="en-US" sz="1800" i="1"/>
              <a:t>in stack</a:t>
            </a:r>
            <a:r>
              <a:rPr lang="en-US" altLang="en-US" sz="1800"/>
              <a:t>.</a:t>
            </a:r>
          </a:p>
          <a:p>
            <a:endParaRPr lang="en-US" altLang="en-US" sz="1800"/>
          </a:p>
          <a:p>
            <a:r>
              <a:rPr lang="en-US" altLang="en-US" sz="1800"/>
              <a:t>To determine </a:t>
            </a:r>
            <a:r>
              <a:rPr lang="en-US" altLang="en-US" sz="1800">
                <a:solidFill>
                  <a:schemeClr val="tx2"/>
                </a:solidFill>
              </a:rPr>
              <a:t>ret </a:t>
            </a:r>
            <a:r>
              <a:rPr lang="en-US" altLang="en-US" sz="1800"/>
              <a:t>guess position of stack when </a:t>
            </a:r>
            <a:r>
              <a:rPr lang="en-US" altLang="en-US" sz="1800">
                <a:solidFill>
                  <a:schemeClr val="tx2"/>
                </a:solidFill>
              </a:rPr>
              <a:t>func()</a:t>
            </a:r>
            <a:r>
              <a:rPr lang="en-US" altLang="en-US" sz="1800"/>
              <a:t> is called.</a:t>
            </a:r>
          </a:p>
        </p:txBody>
      </p:sp>
      <p:grpSp>
        <p:nvGrpSpPr>
          <p:cNvPr id="89092" name="Group 4">
            <a:extLst>
              <a:ext uri="{FF2B5EF4-FFF2-40B4-BE49-F238E27FC236}">
                <a16:creationId xmlns:a16="http://schemas.microsoft.com/office/drawing/2014/main" id="{0BE04D62-220E-EA4C-8FA4-63E13EB58B90}"/>
              </a:ext>
            </a:extLst>
          </p:cNvPr>
          <p:cNvGrpSpPr>
            <a:grpSpLocks/>
          </p:cNvGrpSpPr>
          <p:nvPr/>
        </p:nvGrpSpPr>
        <p:grpSpPr bwMode="auto">
          <a:xfrm>
            <a:off x="1606745" y="2411506"/>
            <a:ext cx="6696075" cy="1639888"/>
            <a:chOff x="576" y="1632"/>
            <a:chExt cx="4218" cy="1033"/>
          </a:xfrm>
        </p:grpSpPr>
        <p:sp>
          <p:nvSpPr>
            <p:cNvPr id="89093" name="Line 5">
              <a:extLst>
                <a:ext uri="{FF2B5EF4-FFF2-40B4-BE49-F238E27FC236}">
                  <a16:creationId xmlns:a16="http://schemas.microsoft.com/office/drawing/2014/main" id="{4F4124A5-954B-4B46-956D-74F091EA689C}"/>
                </a:ext>
              </a:extLst>
            </p:cNvPr>
            <p:cNvSpPr>
              <a:spLocks noChangeShapeType="1"/>
            </p:cNvSpPr>
            <p:nvPr/>
          </p:nvSpPr>
          <p:spPr bwMode="auto">
            <a:xfrm>
              <a:off x="3754" y="1968"/>
              <a:ext cx="5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094" name="Line 6">
              <a:extLst>
                <a:ext uri="{FF2B5EF4-FFF2-40B4-BE49-F238E27FC236}">
                  <a16:creationId xmlns:a16="http://schemas.microsoft.com/office/drawing/2014/main" id="{CD36298F-53F4-004A-A2BA-7E1D17D5AA56}"/>
                </a:ext>
              </a:extLst>
            </p:cNvPr>
            <p:cNvSpPr>
              <a:spLocks noChangeShapeType="1"/>
            </p:cNvSpPr>
            <p:nvPr/>
          </p:nvSpPr>
          <p:spPr bwMode="auto">
            <a:xfrm>
              <a:off x="3754" y="2205"/>
              <a:ext cx="5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095" name="Line 7">
              <a:extLst>
                <a:ext uri="{FF2B5EF4-FFF2-40B4-BE49-F238E27FC236}">
                  <a16:creationId xmlns:a16="http://schemas.microsoft.com/office/drawing/2014/main" id="{99591D60-B331-6E4E-BC23-A63096B2872A}"/>
                </a:ext>
              </a:extLst>
            </p:cNvPr>
            <p:cNvSpPr>
              <a:spLocks noChangeShapeType="1"/>
            </p:cNvSpPr>
            <p:nvPr/>
          </p:nvSpPr>
          <p:spPr bwMode="auto">
            <a:xfrm>
              <a:off x="576" y="1971"/>
              <a:ext cx="5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096" name="Line 8">
              <a:extLst>
                <a:ext uri="{FF2B5EF4-FFF2-40B4-BE49-F238E27FC236}">
                  <a16:creationId xmlns:a16="http://schemas.microsoft.com/office/drawing/2014/main" id="{7F7905A7-DC26-1742-814A-A3F34935C84E}"/>
                </a:ext>
              </a:extLst>
            </p:cNvPr>
            <p:cNvSpPr>
              <a:spLocks noChangeShapeType="1"/>
            </p:cNvSpPr>
            <p:nvPr/>
          </p:nvSpPr>
          <p:spPr bwMode="auto">
            <a:xfrm>
              <a:off x="576" y="2205"/>
              <a:ext cx="5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097" name="Text Box 9">
              <a:extLst>
                <a:ext uri="{FF2B5EF4-FFF2-40B4-BE49-F238E27FC236}">
                  <a16:creationId xmlns:a16="http://schemas.microsoft.com/office/drawing/2014/main" id="{675AAF85-7818-A547-B7B7-C761D6EA68E0}"/>
                </a:ext>
              </a:extLst>
            </p:cNvPr>
            <p:cNvSpPr txBox="1">
              <a:spLocks noChangeArrowheads="1"/>
            </p:cNvSpPr>
            <p:nvPr/>
          </p:nvSpPr>
          <p:spPr bwMode="auto">
            <a:xfrm>
              <a:off x="4348" y="1828"/>
              <a:ext cx="446" cy="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0000"/>
                </a:lnSpc>
                <a:spcBef>
                  <a:spcPct val="50000"/>
                </a:spcBef>
              </a:pPr>
              <a:r>
                <a:rPr lang="en-US" altLang="en-US">
                  <a:latin typeface="Tahoma" panose="020B0604030504040204" pitchFamily="34" charset="0"/>
                </a:rPr>
                <a:t>top</a:t>
              </a:r>
              <a:br>
                <a:rPr lang="en-US" altLang="en-US">
                  <a:latin typeface="Tahoma" panose="020B0604030504040204" pitchFamily="34" charset="0"/>
                </a:rPr>
              </a:br>
              <a:r>
                <a:rPr lang="en-US" altLang="en-US">
                  <a:latin typeface="Tahoma" panose="020B0604030504040204" pitchFamily="34" charset="0"/>
                </a:rPr>
                <a:t>of</a:t>
              </a:r>
              <a:br>
                <a:rPr lang="en-US" altLang="en-US">
                  <a:latin typeface="Tahoma" panose="020B0604030504040204" pitchFamily="34" charset="0"/>
                </a:rPr>
              </a:br>
              <a:r>
                <a:rPr lang="en-US" altLang="en-US">
                  <a:latin typeface="Tahoma" panose="020B0604030504040204" pitchFamily="34" charset="0"/>
                </a:rPr>
                <a:t>stack</a:t>
              </a:r>
            </a:p>
          </p:txBody>
        </p:sp>
        <p:sp>
          <p:nvSpPr>
            <p:cNvPr id="89098" name="Line 10">
              <a:extLst>
                <a:ext uri="{FF2B5EF4-FFF2-40B4-BE49-F238E27FC236}">
                  <a16:creationId xmlns:a16="http://schemas.microsoft.com/office/drawing/2014/main" id="{51436C77-0C49-8B4A-8A63-79BB65322856}"/>
                </a:ext>
              </a:extLst>
            </p:cNvPr>
            <p:cNvSpPr>
              <a:spLocks noChangeShapeType="1"/>
            </p:cNvSpPr>
            <p:nvPr/>
          </p:nvSpPr>
          <p:spPr bwMode="auto">
            <a:xfrm flipH="1">
              <a:off x="1295" y="2300"/>
              <a:ext cx="2017"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099" name="Rectangle 11">
              <a:extLst>
                <a:ext uri="{FF2B5EF4-FFF2-40B4-BE49-F238E27FC236}">
                  <a16:creationId xmlns:a16="http://schemas.microsoft.com/office/drawing/2014/main" id="{B6FDAF1F-434A-D147-BB1E-FA7E9E31EA19}"/>
                </a:ext>
              </a:extLst>
            </p:cNvPr>
            <p:cNvSpPr>
              <a:spLocks noChangeArrowheads="1"/>
            </p:cNvSpPr>
            <p:nvPr/>
          </p:nvSpPr>
          <p:spPr bwMode="auto">
            <a:xfrm>
              <a:off x="1103" y="1971"/>
              <a:ext cx="2651" cy="234"/>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spcBef>
                  <a:spcPct val="50000"/>
                </a:spcBef>
              </a:pPr>
              <a:r>
                <a:rPr lang="en-US" altLang="en-US">
                  <a:latin typeface="Tahoma" panose="020B0604030504040204" pitchFamily="34" charset="0"/>
                </a:rPr>
                <a:t>       *str                 ret    Code for P</a:t>
              </a:r>
            </a:p>
          </p:txBody>
        </p:sp>
        <p:sp>
          <p:nvSpPr>
            <p:cNvPr id="89100" name="Line 12">
              <a:extLst>
                <a:ext uri="{FF2B5EF4-FFF2-40B4-BE49-F238E27FC236}">
                  <a16:creationId xmlns:a16="http://schemas.microsoft.com/office/drawing/2014/main" id="{13991A1B-C630-A943-85B4-82CF0FE5BCAD}"/>
                </a:ext>
              </a:extLst>
            </p:cNvPr>
            <p:cNvSpPr>
              <a:spLocks noChangeShapeType="1"/>
            </p:cNvSpPr>
            <p:nvPr/>
          </p:nvSpPr>
          <p:spPr bwMode="auto">
            <a:xfrm>
              <a:off x="2076" y="1971"/>
              <a:ext cx="0" cy="23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101" name="Line 13">
              <a:extLst>
                <a:ext uri="{FF2B5EF4-FFF2-40B4-BE49-F238E27FC236}">
                  <a16:creationId xmlns:a16="http://schemas.microsoft.com/office/drawing/2014/main" id="{89435A21-A2A6-9048-AEF8-73B2C38A181F}"/>
                </a:ext>
              </a:extLst>
            </p:cNvPr>
            <p:cNvSpPr>
              <a:spLocks noChangeShapeType="1"/>
            </p:cNvSpPr>
            <p:nvPr/>
          </p:nvSpPr>
          <p:spPr bwMode="auto">
            <a:xfrm>
              <a:off x="2388" y="1971"/>
              <a:ext cx="0" cy="23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102" name="Line 14">
              <a:extLst>
                <a:ext uri="{FF2B5EF4-FFF2-40B4-BE49-F238E27FC236}">
                  <a16:creationId xmlns:a16="http://schemas.microsoft.com/office/drawing/2014/main" id="{30B5D591-52E1-C949-9C54-9977DE520BEC}"/>
                </a:ext>
              </a:extLst>
            </p:cNvPr>
            <p:cNvSpPr>
              <a:spLocks noChangeShapeType="1"/>
            </p:cNvSpPr>
            <p:nvPr/>
          </p:nvSpPr>
          <p:spPr bwMode="auto">
            <a:xfrm>
              <a:off x="2750" y="1971"/>
              <a:ext cx="0" cy="23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103" name="Freeform 15">
              <a:extLst>
                <a:ext uri="{FF2B5EF4-FFF2-40B4-BE49-F238E27FC236}">
                  <a16:creationId xmlns:a16="http://schemas.microsoft.com/office/drawing/2014/main" id="{3E6F83A5-D492-9D48-BF4B-F26A4174C0B9}"/>
                </a:ext>
              </a:extLst>
            </p:cNvPr>
            <p:cNvSpPr>
              <a:spLocks/>
            </p:cNvSpPr>
            <p:nvPr/>
          </p:nvSpPr>
          <p:spPr bwMode="auto">
            <a:xfrm>
              <a:off x="2558" y="1632"/>
              <a:ext cx="390" cy="340"/>
            </a:xfrm>
            <a:custGeom>
              <a:avLst/>
              <a:gdLst>
                <a:gd name="T0" fmla="*/ 0 w 390"/>
                <a:gd name="T1" fmla="*/ 340 h 340"/>
                <a:gd name="T2" fmla="*/ 48 w 390"/>
                <a:gd name="T3" fmla="*/ 196 h 340"/>
                <a:gd name="T4" fmla="*/ 144 w 390"/>
                <a:gd name="T5" fmla="*/ 52 h 340"/>
                <a:gd name="T6" fmla="*/ 288 w 390"/>
                <a:gd name="T7" fmla="*/ 4 h 340"/>
                <a:gd name="T8" fmla="*/ 347 w 390"/>
                <a:gd name="T9" fmla="*/ 30 h 340"/>
                <a:gd name="T10" fmla="*/ 384 w 390"/>
                <a:gd name="T11" fmla="*/ 100 h 340"/>
                <a:gd name="T12" fmla="*/ 384 w 390"/>
                <a:gd name="T13" fmla="*/ 244 h 340"/>
                <a:gd name="T14" fmla="*/ 377 w 390"/>
                <a:gd name="T15" fmla="*/ 318 h 3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0" h="340">
                  <a:moveTo>
                    <a:pt x="0" y="340"/>
                  </a:moveTo>
                  <a:cubicBezTo>
                    <a:pt x="12" y="292"/>
                    <a:pt x="24" y="244"/>
                    <a:pt x="48" y="196"/>
                  </a:cubicBezTo>
                  <a:cubicBezTo>
                    <a:pt x="72" y="148"/>
                    <a:pt x="104" y="84"/>
                    <a:pt x="144" y="52"/>
                  </a:cubicBezTo>
                  <a:cubicBezTo>
                    <a:pt x="184" y="20"/>
                    <a:pt x="254" y="8"/>
                    <a:pt x="288" y="4"/>
                  </a:cubicBezTo>
                  <a:cubicBezTo>
                    <a:pt x="322" y="0"/>
                    <a:pt x="331" y="14"/>
                    <a:pt x="347" y="30"/>
                  </a:cubicBezTo>
                  <a:cubicBezTo>
                    <a:pt x="363" y="46"/>
                    <a:pt x="378" y="64"/>
                    <a:pt x="384" y="100"/>
                  </a:cubicBezTo>
                  <a:cubicBezTo>
                    <a:pt x="390" y="136"/>
                    <a:pt x="385" y="208"/>
                    <a:pt x="384" y="244"/>
                  </a:cubicBezTo>
                  <a:cubicBezTo>
                    <a:pt x="383" y="280"/>
                    <a:pt x="378" y="303"/>
                    <a:pt x="377" y="318"/>
                  </a:cubicBezTo>
                </a:path>
              </a:pathLst>
            </a:custGeom>
            <a:noFill/>
            <a:ln w="5715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104" name="Text Box 16">
              <a:extLst>
                <a:ext uri="{FF2B5EF4-FFF2-40B4-BE49-F238E27FC236}">
                  <a16:creationId xmlns:a16="http://schemas.microsoft.com/office/drawing/2014/main" id="{C7BE9D5C-0028-9148-A7DC-7F15F8E8196E}"/>
                </a:ext>
              </a:extLst>
            </p:cNvPr>
            <p:cNvSpPr txBox="1">
              <a:spLocks noChangeArrowheads="1"/>
            </p:cNvSpPr>
            <p:nvPr/>
          </p:nvSpPr>
          <p:spPr bwMode="auto">
            <a:xfrm>
              <a:off x="1056" y="2415"/>
              <a:ext cx="269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50000"/>
                </a:spcBef>
              </a:pPr>
              <a:r>
                <a:rPr lang="en-US" altLang="en-US" sz="2000">
                  <a:latin typeface="Tahoma" panose="020B0604030504040204" pitchFamily="34" charset="0"/>
                </a:rPr>
                <a:t>Program P:   </a:t>
              </a:r>
              <a:r>
                <a:rPr lang="en-US" altLang="en-US" sz="2000" b="1">
                  <a:solidFill>
                    <a:schemeClr val="tx2"/>
                  </a:solidFill>
                  <a:latin typeface="Courier New" panose="02070309020205020404" pitchFamily="49" charset="0"/>
                </a:rPr>
                <a:t>exec( “/bin/sh” )</a:t>
              </a:r>
            </a:p>
          </p:txBody>
        </p:sp>
      </p:grpSp>
      <p:sp>
        <p:nvSpPr>
          <p:cNvPr id="89105" name="Text Box 17">
            <a:extLst>
              <a:ext uri="{FF2B5EF4-FFF2-40B4-BE49-F238E27FC236}">
                <a16:creationId xmlns:a16="http://schemas.microsoft.com/office/drawing/2014/main" id="{09563AB1-4AA4-E748-A75E-B96F06A39C97}"/>
              </a:ext>
            </a:extLst>
          </p:cNvPr>
          <p:cNvSpPr txBox="1">
            <a:spLocks noChangeArrowheads="1"/>
          </p:cNvSpPr>
          <p:nvPr/>
        </p:nvSpPr>
        <p:spPr bwMode="auto">
          <a:xfrm>
            <a:off x="5573908" y="4087907"/>
            <a:ext cx="35766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50000"/>
              </a:spcBef>
            </a:pPr>
            <a:r>
              <a:rPr lang="en-US" altLang="en-US">
                <a:solidFill>
                  <a:schemeClr val="tx2"/>
                </a:solidFill>
                <a:latin typeface="Comic Sans MS" panose="030F0902030302020204" pitchFamily="66" charset="0"/>
              </a:rPr>
              <a:t>(exact shell code by Aleph One)</a:t>
            </a:r>
          </a:p>
        </p:txBody>
      </p:sp>
    </p:spTree>
    <p:extLst>
      <p:ext uri="{BB962C8B-B14F-4D97-AF65-F5344CB8AC3E}">
        <p14:creationId xmlns:p14="http://schemas.microsoft.com/office/powerpoint/2010/main" val="2917704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a:extLst>
              <a:ext uri="{FF2B5EF4-FFF2-40B4-BE49-F238E27FC236}">
                <a16:creationId xmlns:a16="http://schemas.microsoft.com/office/drawing/2014/main" id="{59905805-88D7-B24B-B6CA-29A5EF2900B2}"/>
              </a:ext>
            </a:extLst>
          </p:cNvPr>
          <p:cNvSpPr>
            <a:spLocks noGrp="1" noChangeArrowheads="1"/>
          </p:cNvSpPr>
          <p:nvPr>
            <p:ph type="title"/>
          </p:nvPr>
        </p:nvSpPr>
        <p:spPr>
          <a:xfrm>
            <a:off x="908050" y="0"/>
            <a:ext cx="8153400" cy="990600"/>
          </a:xfrm>
        </p:spPr>
        <p:txBody>
          <a:bodyPr/>
          <a:lstStyle/>
          <a:p>
            <a:pPr eaLnBrk="1" hangingPunct="1"/>
            <a:r>
              <a:rPr lang="en-US" altLang="en-US" dirty="0"/>
              <a:t>IP Spoofing</a:t>
            </a:r>
          </a:p>
        </p:txBody>
      </p:sp>
      <p:sp>
        <p:nvSpPr>
          <p:cNvPr id="12291" name="Rectangle 5">
            <a:extLst>
              <a:ext uri="{FF2B5EF4-FFF2-40B4-BE49-F238E27FC236}">
                <a16:creationId xmlns:a16="http://schemas.microsoft.com/office/drawing/2014/main" id="{6B8CCC01-D837-BB49-907F-0F558062201F}"/>
              </a:ext>
            </a:extLst>
          </p:cNvPr>
          <p:cNvSpPr>
            <a:spLocks noGrp="1" noChangeArrowheads="1"/>
          </p:cNvSpPr>
          <p:nvPr>
            <p:ph sz="quarter" idx="1"/>
          </p:nvPr>
        </p:nvSpPr>
        <p:spPr>
          <a:xfrm>
            <a:off x="908050" y="1323976"/>
            <a:ext cx="7850188" cy="5033962"/>
          </a:xfrm>
        </p:spPr>
        <p:txBody>
          <a:bodyPr>
            <a:normAutofit lnSpcReduction="10000"/>
          </a:bodyPr>
          <a:lstStyle/>
          <a:p>
            <a:pPr eaLnBrk="1" hangingPunct="1"/>
            <a:r>
              <a:rPr lang="en-US" altLang="en-US" dirty="0"/>
              <a:t>The creation of IP packets with a forged source.</a:t>
            </a:r>
          </a:p>
          <a:p>
            <a:pPr eaLnBrk="1" hangingPunct="1"/>
            <a:r>
              <a:rPr lang="en-US" altLang="en-US" dirty="0"/>
              <a:t>The purpose of it is to conceal the identity of the sender or impersonating another computing system.</a:t>
            </a:r>
          </a:p>
          <a:p>
            <a:pPr eaLnBrk="1" hangingPunct="1"/>
            <a:endParaRPr lang="en-US" altLang="en-US" dirty="0"/>
          </a:p>
          <a:p>
            <a:r>
              <a:rPr lang="en-US" altLang="en-US" dirty="0"/>
              <a:t>Uses of IP Spoofing</a:t>
            </a:r>
          </a:p>
          <a:p>
            <a:pPr lvl="1"/>
            <a:r>
              <a:rPr lang="en-US" altLang="en-US" dirty="0"/>
              <a:t>Denial-of-service attack</a:t>
            </a:r>
          </a:p>
          <a:p>
            <a:pPr lvl="2"/>
            <a:r>
              <a:rPr lang="en-US" altLang="en-US" dirty="0"/>
              <a:t>the goal is to flood the victim with overwhelming amounts of traffic. This prevents an internet site or service from functioning efficiently or at all, temporarily or indefinitely.</a:t>
            </a:r>
          </a:p>
          <a:p>
            <a:pPr lvl="1"/>
            <a:r>
              <a:rPr lang="en-US" altLang="en-US" dirty="0"/>
              <a:t>To defeat networks security</a:t>
            </a:r>
          </a:p>
          <a:p>
            <a:pPr lvl="2"/>
            <a:r>
              <a:rPr lang="en-US" altLang="en-US" dirty="0"/>
              <a:t>Such as authentication based on IP addresses.</a:t>
            </a:r>
          </a:p>
          <a:p>
            <a:pPr lvl="2"/>
            <a:r>
              <a:rPr lang="en-US" altLang="en-US" dirty="0"/>
              <a:t>This type of attack is most effective where trust relationships exist between machines.</a:t>
            </a:r>
          </a:p>
          <a:p>
            <a:pPr lvl="1"/>
            <a:endParaRPr lang="en-US" altLang="en-US" dirty="0"/>
          </a:p>
          <a:p>
            <a:pPr eaLnBrk="1" hangingPunct="1"/>
            <a:endParaRPr lang="en-US" altLang="en-US" dirty="0"/>
          </a:p>
        </p:txBody>
      </p:sp>
      <p:pic>
        <p:nvPicPr>
          <p:cNvPr id="4" name="Picture 4">
            <a:extLst>
              <a:ext uri="{FF2B5EF4-FFF2-40B4-BE49-F238E27FC236}">
                <a16:creationId xmlns:a16="http://schemas.microsoft.com/office/drawing/2014/main" id="{1E57B87F-1598-FC48-8BCA-B71F78F8EE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6788" y="1171574"/>
            <a:ext cx="3605212" cy="2781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2015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BF2A1F7E-A794-D147-A4BA-332C324E9D68}"/>
              </a:ext>
            </a:extLst>
          </p:cNvPr>
          <p:cNvSpPr>
            <a:spLocks noGrp="1"/>
          </p:cNvSpPr>
          <p:nvPr>
            <p:ph type="title"/>
          </p:nvPr>
        </p:nvSpPr>
        <p:spPr>
          <a:xfrm>
            <a:off x="838200" y="0"/>
            <a:ext cx="8305800" cy="971550"/>
          </a:xfrm>
        </p:spPr>
        <p:txBody>
          <a:bodyPr/>
          <a:lstStyle/>
          <a:p>
            <a:r>
              <a:rPr lang="en-US" altLang="en-US" dirty="0"/>
              <a:t>Denial-of-service (DoS)</a:t>
            </a:r>
          </a:p>
        </p:txBody>
      </p:sp>
      <p:sp>
        <p:nvSpPr>
          <p:cNvPr id="3" name="Content Placeholder 2">
            <a:extLst>
              <a:ext uri="{FF2B5EF4-FFF2-40B4-BE49-F238E27FC236}">
                <a16:creationId xmlns:a16="http://schemas.microsoft.com/office/drawing/2014/main" id="{88D2AFBC-DEF7-BC47-961F-553593EEE174}"/>
              </a:ext>
            </a:extLst>
          </p:cNvPr>
          <p:cNvSpPr>
            <a:spLocks noGrp="1"/>
          </p:cNvSpPr>
          <p:nvPr>
            <p:ph idx="1"/>
          </p:nvPr>
        </p:nvSpPr>
        <p:spPr>
          <a:xfrm>
            <a:off x="838200" y="1742497"/>
            <a:ext cx="10515600" cy="4351338"/>
          </a:xfrm>
        </p:spPr>
        <p:txBody>
          <a:bodyPr>
            <a:normAutofit/>
          </a:bodyPr>
          <a:lstStyle/>
          <a:p>
            <a:pPr eaLnBrk="1" hangingPunct="1"/>
            <a:r>
              <a:rPr lang="en-US" altLang="en-US" b="1" dirty="0"/>
              <a:t>Denial-of-service (DoS) attack</a:t>
            </a:r>
            <a:r>
              <a:rPr lang="en-US" altLang="en-US" dirty="0"/>
              <a:t> aims at </a:t>
            </a:r>
            <a:r>
              <a:rPr lang="en-US" altLang="en-US" b="1" dirty="0"/>
              <a:t>disrupting the authorized use</a:t>
            </a:r>
            <a:r>
              <a:rPr lang="en-US" altLang="en-US" dirty="0"/>
              <a:t> of networks, systems, or applications</a:t>
            </a:r>
          </a:p>
          <a:p>
            <a:pPr lvl="1" eaLnBrk="1" hangingPunct="1"/>
            <a:r>
              <a:rPr lang="en-US" altLang="en-US" dirty="0"/>
              <a:t> by sending messages which exhaust service provider’s resources ( network bandwidth, system resources, application resources)</a:t>
            </a:r>
          </a:p>
          <a:p>
            <a:r>
              <a:rPr lang="en-US" altLang="en-US" sz="2800" dirty="0"/>
              <a:t>Examples: Ping flood, Smurf DoS, SYN Flooding, DDoS</a:t>
            </a:r>
          </a:p>
          <a:p>
            <a:pPr eaLnBrk="1" hangingPunct="1"/>
            <a:r>
              <a:rPr lang="en-US" altLang="en-US" b="1" dirty="0"/>
              <a:t>Victims </a:t>
            </a:r>
            <a:r>
              <a:rPr lang="en-US" altLang="en-US" dirty="0"/>
              <a:t>of (D)DoS attacks </a:t>
            </a:r>
          </a:p>
          <a:p>
            <a:pPr lvl="1" eaLnBrk="1" hangingPunct="1"/>
            <a:r>
              <a:rPr lang="en-US" altLang="en-US" dirty="0"/>
              <a:t>service-providers (in terms of time, money, resources, good will)</a:t>
            </a:r>
          </a:p>
          <a:p>
            <a:pPr lvl="1" eaLnBrk="1" hangingPunct="1"/>
            <a:r>
              <a:rPr lang="en-US" altLang="en-US" dirty="0"/>
              <a:t>legitimate service-seekers (deprived of availability of service  itself)</a:t>
            </a:r>
          </a:p>
          <a:p>
            <a:pPr lvl="1" eaLnBrk="1" hangingPunct="1"/>
            <a:r>
              <a:rPr lang="en-US" altLang="en-US" dirty="0"/>
              <a:t>Zombie systems(Penultimate and previous layers of compromised systems in DDoS) </a:t>
            </a:r>
            <a:endParaRPr lang="en-US" altLang="en-US" sz="1700" dirty="0"/>
          </a:p>
        </p:txBody>
      </p:sp>
    </p:spTree>
    <p:extLst>
      <p:ext uri="{BB962C8B-B14F-4D97-AF65-F5344CB8AC3E}">
        <p14:creationId xmlns:p14="http://schemas.microsoft.com/office/powerpoint/2010/main" val="113715489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36DDCCAB-5C64-1643-9A0D-840884E22B65}"/>
              </a:ext>
            </a:extLst>
          </p:cNvPr>
          <p:cNvSpPr>
            <a:spLocks noGrp="1"/>
          </p:cNvSpPr>
          <p:nvPr>
            <p:ph type="title"/>
          </p:nvPr>
        </p:nvSpPr>
        <p:spPr>
          <a:xfrm>
            <a:off x="943098" y="0"/>
            <a:ext cx="8305800" cy="971550"/>
          </a:xfrm>
        </p:spPr>
        <p:txBody>
          <a:bodyPr/>
          <a:lstStyle/>
          <a:p>
            <a:pPr eaLnBrk="1" hangingPunct="1"/>
            <a:r>
              <a:rPr lang="en-US" altLang="en-US" dirty="0"/>
              <a:t>Who? What for?</a:t>
            </a:r>
          </a:p>
        </p:txBody>
      </p:sp>
      <p:sp>
        <p:nvSpPr>
          <p:cNvPr id="3" name="Content Placeholder 2">
            <a:extLst>
              <a:ext uri="{FF2B5EF4-FFF2-40B4-BE49-F238E27FC236}">
                <a16:creationId xmlns:a16="http://schemas.microsoft.com/office/drawing/2014/main" id="{819F03F5-13CC-654D-BC17-14745B25EE17}"/>
              </a:ext>
            </a:extLst>
          </p:cNvPr>
          <p:cNvSpPr>
            <a:spLocks noGrp="1"/>
          </p:cNvSpPr>
          <p:nvPr>
            <p:ph idx="1"/>
          </p:nvPr>
        </p:nvSpPr>
        <p:spPr>
          <a:xfrm>
            <a:off x="943098" y="1552493"/>
            <a:ext cx="10515600" cy="4351338"/>
          </a:xfrm>
        </p:spPr>
        <p:txBody>
          <a:bodyPr>
            <a:normAutofit lnSpcReduction="10000"/>
          </a:bodyPr>
          <a:lstStyle/>
          <a:p>
            <a:pPr marL="274320" indent="-274320">
              <a:buClr>
                <a:schemeClr val="accent3"/>
              </a:buClr>
              <a:buFont typeface="Wingdings 2"/>
              <a:buChar char=""/>
              <a:defRPr/>
            </a:pPr>
            <a:r>
              <a:rPr lang="en-US" sz="2400" dirty="0"/>
              <a:t>The ulterior motive </a:t>
            </a:r>
          </a:p>
          <a:p>
            <a:pPr marL="640080" lvl="1" indent="-246888">
              <a:buFont typeface="Wingdings 2"/>
              <a:buChar char=""/>
              <a:defRPr/>
            </a:pPr>
            <a:r>
              <a:rPr lang="en-US" sz="2000" dirty="0"/>
              <a:t>Earlier attacks were proofs of concepts or simple pranks</a:t>
            </a:r>
          </a:p>
          <a:p>
            <a:pPr marL="640080" lvl="1" indent="-246888">
              <a:buFont typeface="Wingdings 2"/>
              <a:buChar char=""/>
              <a:defRPr/>
            </a:pPr>
            <a:r>
              <a:rPr lang="en-US" sz="2000" dirty="0"/>
              <a:t>Pseudo-supremacy feeling (of defaulters) upon denying services in large scale to normal people</a:t>
            </a:r>
          </a:p>
          <a:p>
            <a:pPr lvl="2" indent="-246888">
              <a:buFont typeface="Wingdings 2"/>
              <a:buChar char=""/>
              <a:defRPr/>
            </a:pPr>
            <a:r>
              <a:rPr lang="en-US" dirty="0" err="1"/>
              <a:t>DoS</a:t>
            </a:r>
            <a:r>
              <a:rPr lang="en-US" dirty="0"/>
              <a:t> attacks on Internet chat channel moderators </a:t>
            </a:r>
          </a:p>
          <a:p>
            <a:pPr marL="640080" lvl="1" indent="-246888">
              <a:buFont typeface="Wingdings 2"/>
              <a:buChar char=""/>
              <a:defRPr/>
            </a:pPr>
            <a:r>
              <a:rPr lang="en-US" sz="2000" dirty="0"/>
              <a:t>Eye-for-eye attitude</a:t>
            </a:r>
          </a:p>
          <a:p>
            <a:pPr marL="640080" lvl="1" indent="-246888">
              <a:buFont typeface="Wingdings 2"/>
              <a:buChar char=""/>
              <a:defRPr/>
            </a:pPr>
            <a:r>
              <a:rPr lang="en-US" sz="2000" dirty="0"/>
              <a:t>Political disagreements</a:t>
            </a:r>
          </a:p>
          <a:p>
            <a:pPr marL="640080" lvl="1" indent="-246888">
              <a:buFont typeface="Wingdings 2"/>
              <a:buChar char=""/>
              <a:defRPr/>
            </a:pPr>
            <a:r>
              <a:rPr lang="en-US" sz="2000" dirty="0"/>
              <a:t>Competitive edge</a:t>
            </a:r>
          </a:p>
          <a:p>
            <a:pPr marL="640080" lvl="1" indent="-246888">
              <a:buFont typeface="Wingdings 2"/>
              <a:buChar char=""/>
              <a:defRPr/>
            </a:pPr>
            <a:r>
              <a:rPr lang="en-US" sz="2000" dirty="0"/>
              <a:t>Revenge</a:t>
            </a:r>
            <a:r>
              <a:rPr lang="en-US" sz="2000" i="1" dirty="0"/>
              <a:t> </a:t>
            </a:r>
            <a:endParaRPr lang="en-US" sz="2000" dirty="0"/>
          </a:p>
          <a:p>
            <a:pPr marL="274320" indent="-274320">
              <a:buClr>
                <a:schemeClr val="accent3"/>
              </a:buClr>
              <a:buFont typeface="Wingdings 2"/>
              <a:buChar char=""/>
              <a:defRPr/>
            </a:pPr>
            <a:r>
              <a:rPr lang="en-US" sz="2400" dirty="0"/>
              <a:t>Major lack of data on perpetrators and motives</a:t>
            </a:r>
          </a:p>
          <a:p>
            <a:pPr marL="274320" indent="-274320">
              <a:buClr>
                <a:schemeClr val="accent3"/>
              </a:buClr>
              <a:buFont typeface="Wingdings 2"/>
              <a:buChar char=""/>
              <a:defRPr/>
            </a:pPr>
            <a:r>
              <a:rPr lang="en-US" sz="2400" dirty="0"/>
              <a:t>Levels of attackers </a:t>
            </a:r>
          </a:p>
          <a:p>
            <a:pPr marL="640080" lvl="1" indent="-246888">
              <a:buFont typeface="Wingdings 2"/>
              <a:buChar char=""/>
              <a:defRPr/>
            </a:pPr>
            <a:r>
              <a:rPr lang="en-US" sz="2000" dirty="0"/>
              <a:t>Highly proficient attackers who are rarely identified or caught</a:t>
            </a:r>
          </a:p>
          <a:p>
            <a:pPr marL="640080" lvl="1" indent="-246888">
              <a:buFont typeface="Wingdings 2"/>
              <a:buChar char=""/>
              <a:defRPr/>
            </a:pPr>
            <a:r>
              <a:rPr lang="en-US" sz="2000" dirty="0"/>
              <a:t>Script-kiddies</a:t>
            </a:r>
          </a:p>
        </p:txBody>
      </p:sp>
    </p:spTree>
    <p:extLst>
      <p:ext uri="{BB962C8B-B14F-4D97-AF65-F5344CB8AC3E}">
        <p14:creationId xmlns:p14="http://schemas.microsoft.com/office/powerpoint/2010/main" val="187542962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IMING" val="|11.7|6|0.9|15.5"/>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57030</TotalTime>
  <Words>3482</Words>
  <Application>Microsoft Macintosh PowerPoint</Application>
  <PresentationFormat>Widescreen</PresentationFormat>
  <Paragraphs>525</Paragraphs>
  <Slides>52</Slides>
  <Notes>20</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68" baseType="lpstr">
      <vt:lpstr>Batang</vt:lpstr>
      <vt:lpstr>Arial</vt:lpstr>
      <vt:lpstr>Calibri</vt:lpstr>
      <vt:lpstr>Calibri Light</vt:lpstr>
      <vt:lpstr>Comic Sans MS</vt:lpstr>
      <vt:lpstr>Courier New</vt:lpstr>
      <vt:lpstr>Lucida Console</vt:lpstr>
      <vt:lpstr>Microsoft Sans Serif</vt:lpstr>
      <vt:lpstr>Tahoma</vt:lpstr>
      <vt:lpstr>Times New Roman</vt:lpstr>
      <vt:lpstr>Tw Cen MT</vt:lpstr>
      <vt:lpstr>Wingdings</vt:lpstr>
      <vt:lpstr>Wingdings 2</vt:lpstr>
      <vt:lpstr>ZapfDingbats</vt:lpstr>
      <vt:lpstr>Office Theme</vt:lpstr>
      <vt:lpstr>Clip</vt:lpstr>
      <vt:lpstr>Connection and Transmission Attacks</vt:lpstr>
      <vt:lpstr>Common Attacks</vt:lpstr>
      <vt:lpstr>What is Buffer Overflow?</vt:lpstr>
      <vt:lpstr>What is Buffer Overflow?</vt:lpstr>
      <vt:lpstr>What are buffer overflows?</vt:lpstr>
      <vt:lpstr>Basic Stack Exploit </vt:lpstr>
      <vt:lpstr>IP Spoofing</vt:lpstr>
      <vt:lpstr>Denial-of-service (DoS)</vt:lpstr>
      <vt:lpstr>Who? What for?</vt:lpstr>
      <vt:lpstr>Why should we care?</vt:lpstr>
      <vt:lpstr>Ping flood attack</vt:lpstr>
      <vt:lpstr>Ping flood attack cont’d ….</vt:lpstr>
      <vt:lpstr>Smurf DoS Attack</vt:lpstr>
      <vt:lpstr>PowerPoint Presentation</vt:lpstr>
      <vt:lpstr>TCP Connection Management</vt:lpstr>
      <vt:lpstr>SYN Flooding Explained</vt:lpstr>
      <vt:lpstr>PowerPoint Presentation</vt:lpstr>
      <vt:lpstr>How to detect a TCP SYN attack</vt:lpstr>
      <vt:lpstr>Distributed Denial of Service</vt:lpstr>
      <vt:lpstr>Distributed DOS</vt:lpstr>
      <vt:lpstr>The DDoS Landscape</vt:lpstr>
      <vt:lpstr>Preventing Denial of Service</vt:lpstr>
      <vt:lpstr>SYN Cookies</vt:lpstr>
      <vt:lpstr>PowerPoint Presentation</vt:lpstr>
      <vt:lpstr>Physical Eavesdropping</vt:lpstr>
      <vt:lpstr>Eavesdropping over wired networks </vt:lpstr>
      <vt:lpstr>Eavesdropping over wireless networks </vt:lpstr>
      <vt:lpstr>Session Hijacking</vt:lpstr>
      <vt:lpstr>TCP Session Hijacking</vt:lpstr>
      <vt:lpstr>TCP Session Hijacking</vt:lpstr>
      <vt:lpstr>TCP Session Hijacking</vt:lpstr>
      <vt:lpstr>How to Prevent Session Hijacking</vt:lpstr>
      <vt:lpstr>IP Address and MAC Address Analogy</vt:lpstr>
      <vt:lpstr>Address Resolution</vt:lpstr>
      <vt:lpstr>Address Resolution Protocol (ARP)</vt:lpstr>
      <vt:lpstr>Address Resolution Protocol (ARP)</vt:lpstr>
      <vt:lpstr>ARP: Address Resolution Protocol</vt:lpstr>
      <vt:lpstr>ARP</vt:lpstr>
      <vt:lpstr>ARP Caches</vt:lpstr>
      <vt:lpstr>ARP Poisoning</vt:lpstr>
      <vt:lpstr>ARP Poisoning</vt:lpstr>
      <vt:lpstr>Poisoned ARP Caches</vt:lpstr>
      <vt:lpstr>Poisoned ARP Caches  (man-in-the-middle attack)</vt:lpstr>
      <vt:lpstr>ARP Poisoning Solutions</vt:lpstr>
      <vt:lpstr>Basic Domain Name Resolution</vt:lpstr>
      <vt:lpstr>DNS Resolution</vt:lpstr>
      <vt:lpstr>Local Name Servers</vt:lpstr>
      <vt:lpstr>Authoritative Name Servers</vt:lpstr>
      <vt:lpstr>The Importance of DNS</vt:lpstr>
      <vt:lpstr>DNS poisoning</vt:lpstr>
      <vt:lpstr>DNS poisoning</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Fraud Preemtion</dc:title>
  <dc:creator>Md_ Rahman</dc:creator>
  <cp:lastModifiedBy>Microsoft Office User</cp:lastModifiedBy>
  <cp:revision>3062</cp:revision>
  <dcterms:created xsi:type="dcterms:W3CDTF">2018-02-18T09:06:46Z</dcterms:created>
  <dcterms:modified xsi:type="dcterms:W3CDTF">2025-01-28T22:23:38Z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2978305</vt:lpwstr>
  </property>
  <property fmtid="{D5CDD505-2E9C-101B-9397-08002B2CF9AE}" pid="3" name="NXPowerLiteSettings">
    <vt:lpwstr>C7000400038000</vt:lpwstr>
  </property>
  <property fmtid="{D5CDD505-2E9C-101B-9397-08002B2CF9AE}" pid="4" name="NXPowerLiteVersion">
    <vt:lpwstr>S8.2.2</vt:lpwstr>
  </property>
</Properties>
</file>